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  <p:sldMasterId id="2147483696" r:id="rId6"/>
    <p:sldMasterId id="2147483710" r:id="rId7"/>
  </p:sldMasterIdLst>
  <p:notesMasterIdLst>
    <p:notesMasterId r:id="rId37"/>
  </p:notesMasterIdLst>
  <p:handoutMasterIdLst>
    <p:handoutMasterId r:id="rId38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89" r:id="rId16"/>
    <p:sldId id="291" r:id="rId17"/>
    <p:sldId id="303" r:id="rId18"/>
    <p:sldId id="304" r:id="rId19"/>
    <p:sldId id="305" r:id="rId20"/>
    <p:sldId id="306" r:id="rId21"/>
    <p:sldId id="307" r:id="rId22"/>
    <p:sldId id="297" r:id="rId23"/>
    <p:sldId id="298" r:id="rId24"/>
    <p:sldId id="308" r:id="rId25"/>
    <p:sldId id="309" r:id="rId26"/>
    <p:sldId id="310" r:id="rId27"/>
    <p:sldId id="311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9" Type="http://schemas.openxmlformats.org/officeDocument/2006/relationships/slide" Target="slides/slide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" Target="slides/slide1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ECF4B-70C8-4272-9797-0EF69F651611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07D9F-B53D-4915-81FA-5742D46100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4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0BA13-1593-4A60-9137-24C814DBCAB0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1E99B-B7A5-480B-A34A-F342C992A9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3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65072C-31E2-4F8B-B4ED-1FEDDCA2845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50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5" tIns="46518" rIns="93035" bIns="46518" anchor="b"/>
          <a:lstStyle/>
          <a:p>
            <a:pPr algn="r" defTabSz="928688"/>
            <a:fld id="{AC761C05-4EAB-4571-A902-568C9973AD06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algn="r" defTabSz="928688"/>
              <a:t>10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5062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062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50630" name="Slide Number Placeholder 3"/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 defTabSz="931863"/>
            <a:fld id="{476E1A54-EFDD-4997-A638-60AAE20B837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defTabSz="931863"/>
              <a:t>10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34647B-E934-41A9-B2B5-E32585D50CD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05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60000"/>
          </a:blip>
          <a:stretch>
            <a:fillRect/>
          </a:stretch>
        </p:blipFill>
        <p:spPr bwMode="auto">
          <a:xfrm>
            <a:off x="3166" y="0"/>
            <a:ext cx="9137667" cy="6857999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524000"/>
          </a:xfrm>
        </p:spPr>
        <p:txBody>
          <a:bodyPr/>
          <a:lstStyle>
            <a:lvl1pPr algn="ctr">
              <a:defRPr smtClean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5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27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67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67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79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85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8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89856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60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5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53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2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94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>
                <a:solidFill>
                  <a:prstClr val="white"/>
                </a:solidFill>
              </a:rPr>
              <a:pPr/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7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theme" Target="../theme/theme3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B163-09AE-4715-9617-6E19CB80CF7A}" type="datetimeFigureOut">
              <a:rPr lang="en-US" smtClean="0"/>
              <a:pPr/>
              <a:t>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73C60-F9AA-4A8A-BC01-C492CA78B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>
            <a:lum bright="40000" contrast="-60000"/>
          </a:blip>
          <a:stretch>
            <a:fillRect/>
          </a:stretch>
        </p:blipFill>
        <p:spPr bwMode="auto">
          <a:xfrm>
            <a:off x="3166" y="0"/>
            <a:ext cx="9137667" cy="6857999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7D68E0-3139-4D31-9678-BF5E9A63B5EB}" type="datetimeFigureOut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D7BE8E-9176-4089-B894-E928AD5D6881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141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6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b="0">
          <a:solidFill>
            <a:schemeClr val="accent6">
              <a:lumMod val="7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 b="0">
          <a:solidFill>
            <a:schemeClr val="accent6">
              <a:lumMod val="75000"/>
            </a:schemeClr>
          </a:solidFill>
          <a:latin typeface="Trebuchet MS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b="0">
          <a:solidFill>
            <a:schemeClr val="accent6">
              <a:lumMod val="75000"/>
            </a:schemeClr>
          </a:solidFill>
          <a:latin typeface="Trebuchet MS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b="0">
          <a:solidFill>
            <a:schemeClr val="accent6">
              <a:lumMod val="75000"/>
            </a:schemeClr>
          </a:solidFill>
          <a:latin typeface="Trebuchet MS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b="0">
          <a:solidFill>
            <a:schemeClr val="accent6">
              <a:lumMod val="75000"/>
            </a:schemeClr>
          </a:solidFill>
          <a:latin typeface="Trebuchet MS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B163-09AE-4715-9617-6E19CB80CF7A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1/9/12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73C60-F9AA-4A8A-BC01-C492CA78BAD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4943007" y="533400"/>
            <a:ext cx="42009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84648"/>
            <a:ext cx="8077200" cy="1673352"/>
          </a:xfrm>
        </p:spPr>
        <p:txBody>
          <a:bodyPr>
            <a:noAutofit/>
          </a:bodyPr>
          <a:lstStyle/>
          <a:p>
            <a:pPr lvl="0" algn="ctr"/>
            <a:r>
              <a:rPr lang="en-US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TEN TIPS                                                    TO A $187,000 A YEAR INCOME              IN 2012</a:t>
            </a:r>
            <a:br>
              <a:rPr lang="en-US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86584"/>
            <a:ext cx="8077200" cy="1499616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ysClr val="window" lastClr="FFFFFF"/>
              </a:buClr>
              <a:buSzTx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</a:rPr>
              <a:t>NO EXCUSES...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ysClr val="window" lastClr="FFFFFF"/>
              </a:buClr>
              <a:buSzTx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</a:rPr>
              <a:t>JUST REASONS WHY!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95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182813" y="228600"/>
            <a:ext cx="6399212" cy="6400800"/>
            <a:chOff x="1375" y="144"/>
            <a:chExt cx="4031" cy="4032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375" y="144"/>
              <a:ext cx="4031" cy="4032"/>
              <a:chOff x="1375" y="144"/>
              <a:chExt cx="4031" cy="4032"/>
            </a:xfrm>
          </p:grpSpPr>
          <p:sp>
            <p:nvSpPr>
              <p:cNvPr id="690198" name="Oval 4"/>
              <p:cNvSpPr>
                <a:spLocks noChangeArrowheads="1"/>
              </p:cNvSpPr>
              <p:nvPr/>
            </p:nvSpPr>
            <p:spPr bwMode="auto">
              <a:xfrm>
                <a:off x="1375" y="144"/>
                <a:ext cx="4031" cy="4032"/>
              </a:xfrm>
              <a:prstGeom prst="ellipse">
                <a:avLst/>
              </a:prstGeom>
              <a:solidFill>
                <a:srgbClr val="008A8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FFFFFF"/>
                  </a:solidFill>
                  <a:latin typeface="Constantia" pitchFamily="18" charset="0"/>
                </a:endParaRPr>
              </a:p>
            </p:txBody>
          </p:sp>
          <p:sp>
            <p:nvSpPr>
              <p:cNvPr id="690199" name="Oval 7"/>
              <p:cNvSpPr>
                <a:spLocks noChangeArrowheads="1"/>
              </p:cNvSpPr>
              <p:nvPr/>
            </p:nvSpPr>
            <p:spPr bwMode="auto">
              <a:xfrm>
                <a:off x="1662" y="432"/>
                <a:ext cx="3455" cy="345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FFFFFF"/>
                  </a:solidFill>
                  <a:latin typeface="Constantia" pitchFamily="18" charset="0"/>
                </a:endParaRPr>
              </a:p>
            </p:txBody>
          </p:sp>
          <p:sp>
            <p:nvSpPr>
              <p:cNvPr id="690200" name="Oval 8"/>
              <p:cNvSpPr>
                <a:spLocks noChangeArrowheads="1"/>
              </p:cNvSpPr>
              <p:nvPr/>
            </p:nvSpPr>
            <p:spPr bwMode="auto">
              <a:xfrm>
                <a:off x="1950" y="721"/>
                <a:ext cx="2879" cy="2879"/>
              </a:xfrm>
              <a:prstGeom prst="ellipse">
                <a:avLst/>
              </a:prstGeom>
              <a:solidFill>
                <a:srgbClr val="00D6D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9966FF"/>
                  </a:solidFill>
                  <a:latin typeface="Constantia" pitchFamily="18" charset="0"/>
                </a:endParaRPr>
              </a:p>
            </p:txBody>
          </p:sp>
          <p:sp>
            <p:nvSpPr>
              <p:cNvPr id="690201" name="Oval 12"/>
              <p:cNvSpPr>
                <a:spLocks noChangeArrowheads="1"/>
              </p:cNvSpPr>
              <p:nvPr/>
            </p:nvSpPr>
            <p:spPr bwMode="auto">
              <a:xfrm>
                <a:off x="2238" y="1008"/>
                <a:ext cx="2303" cy="230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FFFFFF"/>
                  </a:solidFill>
                  <a:latin typeface="Constantia" pitchFamily="18" charset="0"/>
                </a:endParaRPr>
              </a:p>
            </p:txBody>
          </p:sp>
          <p:sp>
            <p:nvSpPr>
              <p:cNvPr id="690202" name="Oval 11"/>
              <p:cNvSpPr>
                <a:spLocks noChangeArrowheads="1"/>
              </p:cNvSpPr>
              <p:nvPr/>
            </p:nvSpPr>
            <p:spPr bwMode="auto">
              <a:xfrm>
                <a:off x="2526" y="1296"/>
                <a:ext cx="1727" cy="1727"/>
              </a:xfrm>
              <a:prstGeom prst="ellipse">
                <a:avLst/>
              </a:prstGeom>
              <a:solidFill>
                <a:srgbClr val="5BFFF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FFFFFF"/>
                  </a:solidFill>
                  <a:latin typeface="Constantia" pitchFamily="18" charset="0"/>
                </a:endParaRPr>
              </a:p>
            </p:txBody>
          </p:sp>
          <p:sp>
            <p:nvSpPr>
              <p:cNvPr id="690203" name="Oval 10"/>
              <p:cNvSpPr>
                <a:spLocks noChangeArrowheads="1"/>
              </p:cNvSpPr>
              <p:nvPr/>
            </p:nvSpPr>
            <p:spPr bwMode="auto">
              <a:xfrm>
                <a:off x="2766" y="1584"/>
                <a:ext cx="1267" cy="126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  <a:latin typeface="Constantia" pitchFamily="18" charset="0"/>
                </a:endParaRPr>
              </a:p>
            </p:txBody>
          </p:sp>
        </p:grpSp>
        <p:sp>
          <p:nvSpPr>
            <p:cNvPr id="690197" name="Oval 6"/>
            <p:cNvSpPr>
              <a:spLocks noChangeArrowheads="1"/>
            </p:cNvSpPr>
            <p:nvPr/>
          </p:nvSpPr>
          <p:spPr bwMode="auto">
            <a:xfrm>
              <a:off x="2987" y="1757"/>
              <a:ext cx="806" cy="806"/>
            </a:xfrm>
            <a:prstGeom prst="ellipse">
              <a:avLst/>
            </a:prstGeom>
            <a:solidFill>
              <a:srgbClr val="AB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097213" y="323850"/>
            <a:ext cx="4694237" cy="3754438"/>
            <a:chOff x="1951" y="204"/>
            <a:chExt cx="2957" cy="2365"/>
          </a:xfrm>
        </p:grpSpPr>
        <p:pic>
          <p:nvPicPr>
            <p:cNvPr id="690189" name="WordArt 2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0" y="204"/>
              <a:ext cx="1663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0" name="WordArt 2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1" y="488"/>
              <a:ext cx="2957" cy="2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1" name="WordArt 2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43" y="749"/>
              <a:ext cx="2262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2" name="WordArt 25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58" y="1033"/>
              <a:ext cx="2089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3" name="WordArt 26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92" y="1340"/>
              <a:ext cx="1605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4" name="WordArt 27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2" y="1597"/>
              <a:ext cx="929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0195" name="WordArt 27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4" y="1866"/>
              <a:ext cx="733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Date Placeholder 1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algn="ctr" rotWithShape="0">
              <a:srgbClr val="808080">
                <a:alpha val="75000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4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90184" name="Text Box 39"/>
          <p:cNvSpPr txBox="1">
            <a:spLocks noChangeArrowheads="1"/>
          </p:cNvSpPr>
          <p:nvPr/>
        </p:nvSpPr>
        <p:spPr bwMode="auto">
          <a:xfrm>
            <a:off x="228600" y="0"/>
            <a:ext cx="3048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Trebuchet MS" pitchFamily="34" charset="0"/>
              </a:rPr>
              <a:t>“</a:t>
            </a:r>
            <a:r>
              <a:rPr lang="en-US" sz="4000" dirty="0">
                <a:latin typeface="Trebuchet MS" pitchFamily="34" charset="0"/>
              </a:rPr>
              <a:t>BULLSEYE CONCEPT</a:t>
            </a:r>
            <a:r>
              <a:rPr lang="en-US" sz="2400" dirty="0">
                <a:latin typeface="Trebuchet MS" pitchFamily="34" charset="0"/>
              </a:rPr>
              <a:t>”</a:t>
            </a:r>
          </a:p>
          <a:p>
            <a:endParaRPr lang="en-US" sz="2400" dirty="0">
              <a:latin typeface="Trebuchet MS" pitchFamily="34" charset="0"/>
            </a:endParaRPr>
          </a:p>
          <a:p>
            <a:r>
              <a:rPr lang="en-US" sz="2400" dirty="0">
                <a:latin typeface="Trebuchet MS" pitchFamily="34" charset="0"/>
              </a:rPr>
              <a:t>Work from the outside in!</a:t>
            </a:r>
          </a:p>
        </p:txBody>
      </p:sp>
      <p:sp>
        <p:nvSpPr>
          <p:cNvPr id="159763" name="Text Box 43"/>
          <p:cNvSpPr txBox="1">
            <a:spLocks noChangeArrowheads="1"/>
          </p:cNvSpPr>
          <p:nvPr/>
        </p:nvSpPr>
        <p:spPr bwMode="auto">
          <a:xfrm>
            <a:off x="123825" y="5276850"/>
            <a:ext cx="8839200" cy="1200150"/>
          </a:xfrm>
          <a:prstGeom prst="rect">
            <a:avLst/>
          </a:prstGeom>
          <a:solidFill>
            <a:schemeClr val="tx1">
              <a:alpha val="57000"/>
            </a:schemeClr>
          </a:solidFill>
          <a:ln w="9525">
            <a:noFill/>
            <a:miter lim="800000"/>
            <a:headEnd/>
            <a:tailEnd/>
          </a:ln>
          <a:effectLst>
            <a:prstShdw prst="shdw13" dist="35921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2">
                    <a:lumMod val="95000"/>
                    <a:lumOff val="5000"/>
                  </a:schemeClr>
                </a:solidFill>
                <a:latin typeface="Trebuchet MS" pitchFamily="34" charset="0"/>
              </a:rPr>
              <a:t>Your Goals should be to get as many “Go Now” Distributors to the next International Convention…But it all starts with the Outer Ring…HBP’s, 2-on-1’s &amp; </a:t>
            </a:r>
            <a:r>
              <a:rPr lang="en-US" sz="24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Trebuchet MS" pitchFamily="34" charset="0"/>
              </a:rPr>
              <a:t>1-on-1’s, Phone Calls</a:t>
            </a:r>
            <a:endParaRPr lang="en-US" sz="2400" dirty="0">
              <a:solidFill>
                <a:schemeClr val="bg2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48488" y="157163"/>
            <a:ext cx="2652712" cy="1595437"/>
            <a:chOff x="4377" y="99"/>
            <a:chExt cx="1671" cy="1005"/>
          </a:xfrm>
        </p:grpSpPr>
        <p:sp>
          <p:nvSpPr>
            <p:cNvPr id="6406164" name="AutoShape 41"/>
            <p:cNvSpPr>
              <a:spLocks noChangeArrowheads="1"/>
            </p:cNvSpPr>
            <p:nvPr/>
          </p:nvSpPr>
          <p:spPr bwMode="auto">
            <a:xfrm rot="19663044" flipV="1">
              <a:off x="4377" y="99"/>
              <a:ext cx="1240" cy="1005"/>
            </a:xfrm>
            <a:prstGeom prst="leftArrow">
              <a:avLst>
                <a:gd name="adj1" fmla="val 50000"/>
                <a:gd name="adj2" fmla="val 30846"/>
              </a:avLst>
            </a:prstGeom>
            <a:solidFill>
              <a:schemeClr val="tx1">
                <a:lumMod val="65000"/>
                <a:alpha val="4392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latin typeface="Constantia" pitchFamily="18" charset="0"/>
              </a:endParaRPr>
            </a:p>
          </p:txBody>
        </p:sp>
        <p:sp>
          <p:nvSpPr>
            <p:cNvPr id="690188" name="Rectangle 34"/>
            <p:cNvSpPr>
              <a:spLocks noChangeArrowheads="1"/>
            </p:cNvSpPr>
            <p:nvPr/>
          </p:nvSpPr>
          <p:spPr bwMode="auto">
            <a:xfrm rot="19634958">
              <a:off x="4560" y="161"/>
              <a:ext cx="148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 </a:t>
              </a:r>
              <a:r>
                <a:rPr lang="en-US" sz="1400" dirty="0">
                  <a:latin typeface="Tahoma" pitchFamily="34" charset="0"/>
                </a:rPr>
                <a:t>NDT</a:t>
              </a:r>
            </a:p>
            <a:p>
              <a:pPr>
                <a:buSzPct val="75000"/>
                <a:buFontTx/>
                <a:buChar char="•"/>
              </a:pPr>
              <a:r>
                <a:rPr lang="en-US" sz="1400" dirty="0">
                  <a:latin typeface="Tahoma" pitchFamily="34" charset="0"/>
                </a:rPr>
                <a:t> Basic 5 Training </a:t>
              </a:r>
            </a:p>
            <a:p>
              <a:pPr>
                <a:buSzPct val="75000"/>
                <a:buFontTx/>
                <a:buChar char="•"/>
              </a:pPr>
              <a:r>
                <a:rPr lang="en-US" sz="1400" dirty="0">
                  <a:latin typeface="Tahoma" pitchFamily="34" charset="0"/>
                </a:rPr>
                <a:t> E.C.C.T.’s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957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/>
          </a:bodyPr>
          <a:lstStyle/>
          <a:p>
            <a:pPr marL="742950" indent="-742950"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During the Recruiting Process</a:t>
            </a:r>
          </a:p>
          <a:p>
            <a:pPr marL="742950" indent="-742950">
              <a:buFontTx/>
              <a:buAutoNum type="arabicPeriod"/>
            </a:pPr>
            <a:endParaRPr lang="en-US" sz="28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At the Registration Appointment</a:t>
            </a:r>
          </a:p>
          <a:p>
            <a:pPr marL="742950" indent="-742950">
              <a:buFontTx/>
              <a:buAutoNum type="arabicPeriod"/>
            </a:pPr>
            <a:endParaRPr lang="en-US" sz="28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By Using Leverage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371600"/>
          </a:xfrm>
        </p:spPr>
        <p:txBody>
          <a:bodyPr>
            <a:noAutofit/>
          </a:bodyPr>
          <a:lstStyle/>
          <a:p>
            <a:pPr lvl="0"/>
            <a:r>
              <a:rPr lang="en-US" sz="4000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SELL TICKETS</a:t>
            </a:r>
            <a:endParaRPr lang="en-US" sz="4000" b="0" dirty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09569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Clr>
                <a:srgbClr val="E66C7D"/>
              </a:buClr>
            </a:pPr>
            <a:r>
              <a:rPr lang="en-US" sz="2400" dirty="0" smtClean="0">
                <a:solidFill>
                  <a:prstClr val="black"/>
                </a:solidFill>
                <a:latin typeface="Trebuchet MS" pitchFamily="34" charset="0"/>
              </a:rPr>
              <a:t>How many of you wish you had one extra person with you today?)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228600"/>
            <a:ext cx="89916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Time Management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Working with a group</a:t>
            </a:r>
          </a:p>
          <a:p>
            <a:pPr lvl="1"/>
            <a:endParaRPr lang="en-US" sz="36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  </a:t>
            </a:r>
            <a:r>
              <a:rPr lang="en-US" sz="6600" dirty="0">
                <a:solidFill>
                  <a:prstClr val="black"/>
                </a:solidFill>
                <a:latin typeface="Trebuchet MS" pitchFamily="34" charset="0"/>
              </a:rPr>
              <a:t>Sell </a:t>
            </a:r>
            <a:r>
              <a:rPr lang="en-US" sz="6600" dirty="0" smtClean="0">
                <a:solidFill>
                  <a:prstClr val="black"/>
                </a:solidFill>
                <a:latin typeface="Trebuchet MS" pitchFamily="34" charset="0"/>
              </a:rPr>
              <a:t>Tickets</a:t>
            </a:r>
          </a:p>
          <a:p>
            <a:pPr>
              <a:buFontTx/>
              <a:buChar char="•"/>
            </a:pPr>
            <a:endParaRPr lang="en-US" sz="3600" dirty="0">
              <a:solidFill>
                <a:prstClr val="black"/>
              </a:solidFill>
              <a:latin typeface="Trebuchet MS" pitchFamily="34" charset="0"/>
            </a:endParaRPr>
          </a:p>
          <a:p>
            <a:pPr lvl="1">
              <a:buFontTx/>
              <a:buChar char="-"/>
            </a:pPr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 Move tickets over lunch (How</a:t>
            </a: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?) </a:t>
            </a:r>
            <a:endParaRPr lang="en-US" sz="3600" dirty="0">
              <a:solidFill>
                <a:prstClr val="black"/>
              </a:solidFill>
              <a:latin typeface="Trebuchet MS" pitchFamily="34" charset="0"/>
            </a:endParaRPr>
          </a:p>
          <a:p>
            <a:pPr lvl="1"/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Sometimes </a:t>
            </a:r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you have to be a ticket</a:t>
            </a:r>
          </a:p>
          <a:p>
            <a:pPr lvl="1"/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broker </a:t>
            </a:r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and a travel agent.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1524000"/>
            <a:ext cx="67056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  <a:latin typeface="Trebuchet MS" pitchFamily="34" charset="0"/>
              </a:rPr>
              <a:t>One of the most important words in your MA vocabulary</a:t>
            </a:r>
          </a:p>
          <a:p>
            <a:pPr algn="ctr"/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r>
              <a:rPr lang="en-US" sz="9600" dirty="0">
                <a:solidFill>
                  <a:prstClr val="black"/>
                </a:solidFill>
                <a:latin typeface="Trebuchet MS" pitchFamily="34" charset="0"/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HOW MANY DAYS </a:t>
            </a:r>
            <a:r>
              <a:rPr lang="en-US" sz="3600" dirty="0" smtClean="0">
                <a:solidFill>
                  <a:schemeClr val="bg1"/>
                </a:solidFill>
                <a:latin typeface="Trebuchet MS" pitchFamily="34" charset="0"/>
              </a:rPr>
              <a:t>ARE NON-NEGOTIABLE   A 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YEAR AT YOUR JOB?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43000" y="3200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HOW MANY DAYS ARE NON - NEGOTIABLE WITH MA?</a:t>
            </a:r>
            <a:endParaRPr lang="en-US" sz="36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Trebuchet MS" pitchFamily="34" charset="0"/>
              </a:rPr>
              <a:t>240</a:t>
            </a: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+ (50 weeks @ 5 days a week)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124200" y="4724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prstClr val="black"/>
                </a:solidFill>
                <a:latin typeface="Trebuchet MS" pitchFamily="34" charset="0"/>
              </a:rPr>
              <a:t>13</a:t>
            </a:r>
            <a:endParaRPr lang="en-US" sz="36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710267" y="-45133"/>
            <a:ext cx="1433733" cy="6903133"/>
            <a:chOff x="7710267" y="-45133"/>
            <a:chExt cx="1433733" cy="6903133"/>
          </a:xfrm>
        </p:grpSpPr>
        <p:sp>
          <p:nvSpPr>
            <p:cNvPr id="4" name="Rectangle 3"/>
            <p:cNvSpPr/>
            <p:nvPr/>
          </p:nvSpPr>
          <p:spPr bwMode="ltGray">
            <a:xfrm rot="16200000">
              <a:off x="4975567" y="2689567"/>
              <a:ext cx="6903133" cy="1433733"/>
            </a:xfrm>
            <a:prstGeom prst="rect">
              <a:avLst/>
            </a:prstGeom>
            <a:solidFill>
              <a:srgbClr val="000000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 b="4225"/>
            <a:stretch>
              <a:fillRect/>
            </a:stretch>
          </p:blipFill>
          <p:spPr bwMode="auto">
            <a:xfrm>
              <a:off x="7772400" y="0"/>
              <a:ext cx="1371600" cy="1371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Trebuchet MS" pitchFamily="34" charset="0"/>
              </a:rPr>
              <a:t>International Convention</a:t>
            </a:r>
          </a:p>
          <a:p>
            <a:pPr algn="ctr">
              <a:defRPr/>
            </a:pPr>
            <a:r>
              <a:rPr lang="en-US" sz="3200" dirty="0">
                <a:latin typeface="Trebuchet MS" pitchFamily="34" charset="0"/>
              </a:rPr>
              <a:t>3</a:t>
            </a:r>
            <a:r>
              <a:rPr lang="en-US" sz="3200" dirty="0" smtClean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Days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685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World Conference</a:t>
            </a: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3 Days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71600" y="3352800"/>
            <a:ext cx="518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Regional Convention</a:t>
            </a: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3 Days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905000" y="5029200"/>
            <a:ext cx="426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Local Seminars</a:t>
            </a: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4</a:t>
            </a:r>
            <a:r>
              <a:rPr lang="en-US" sz="32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rebuchet MS" pitchFamily="34" charset="0"/>
              </a:rPr>
              <a:t>Days</a:t>
            </a: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710267" y="-45133"/>
            <a:ext cx="1433733" cy="6903133"/>
            <a:chOff x="7710267" y="-45133"/>
            <a:chExt cx="1433733" cy="6903133"/>
          </a:xfrm>
        </p:grpSpPr>
        <p:sp>
          <p:nvSpPr>
            <p:cNvPr id="6" name="Rectangle 5"/>
            <p:cNvSpPr/>
            <p:nvPr/>
          </p:nvSpPr>
          <p:spPr bwMode="ltGray">
            <a:xfrm rot="16200000">
              <a:off x="4975567" y="2689567"/>
              <a:ext cx="6903133" cy="1433733"/>
            </a:xfrm>
            <a:prstGeom prst="rect">
              <a:avLst/>
            </a:prstGeom>
            <a:solidFill>
              <a:srgbClr val="000000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b="4225"/>
            <a:stretch>
              <a:fillRect/>
            </a:stretch>
          </p:blipFill>
          <p:spPr bwMode="auto">
            <a:xfrm>
              <a:off x="7772400" y="0"/>
              <a:ext cx="1371600" cy="1371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1308674" name="Text Box 2"/>
          <p:cNvSpPr txBox="1">
            <a:spLocks noChangeArrowheads="1"/>
          </p:cNvSpPr>
          <p:nvPr/>
        </p:nvSpPr>
        <p:spPr bwMode="auto">
          <a:xfrm>
            <a:off x="-228600" y="0"/>
            <a:ext cx="82296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prstClr val="black"/>
                </a:solidFill>
                <a:latin typeface="Trebuchet MS" pitchFamily="34" charset="0"/>
              </a:rPr>
              <a:t>2012 International Convention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prstClr val="black"/>
                </a:solidFill>
                <a:latin typeface="Trebuchet MS" pitchFamily="34" charset="0"/>
              </a:rPr>
              <a:t>Are you buying at least           three tickets?</a:t>
            </a:r>
            <a:endParaRPr lang="en-US" sz="4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08675" name="Text Box 3"/>
          <p:cNvSpPr txBox="1">
            <a:spLocks noChangeArrowheads="1"/>
          </p:cNvSpPr>
          <p:nvPr/>
        </p:nvSpPr>
        <p:spPr bwMode="auto">
          <a:xfrm>
            <a:off x="-304800" y="3896166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prstClr val="black"/>
                </a:solidFill>
                <a:latin typeface="Trebuchet MS" pitchFamily="34" charset="0"/>
              </a:rPr>
              <a:t>Yes - 2 to 3 Year Plan</a:t>
            </a:r>
            <a:endParaRPr lang="en-US" sz="4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81000" y="5103674"/>
            <a:ext cx="89154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prstClr val="black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No - 5 to 7 Year Plan               (or longer)</a:t>
            </a:r>
            <a:endParaRPr lang="en-US" sz="4800" dirty="0">
              <a:solidFill>
                <a:prstClr val="black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1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4" grpId="0" autoUpdateAnimBg="0"/>
      <p:bldP spid="1308675" grpId="0" autoUpdateAnimBg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710267" y="-45133"/>
            <a:ext cx="1433733" cy="6903133"/>
            <a:chOff x="7710267" y="-45133"/>
            <a:chExt cx="1433733" cy="6903133"/>
          </a:xfrm>
        </p:grpSpPr>
        <p:sp>
          <p:nvSpPr>
            <p:cNvPr id="4" name="Rectangle 3"/>
            <p:cNvSpPr/>
            <p:nvPr/>
          </p:nvSpPr>
          <p:spPr bwMode="ltGray">
            <a:xfrm rot="16200000">
              <a:off x="4975567" y="2689567"/>
              <a:ext cx="6903133" cy="1433733"/>
            </a:xfrm>
            <a:prstGeom prst="rect">
              <a:avLst/>
            </a:prstGeom>
            <a:solidFill>
              <a:srgbClr val="000000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 b="4225"/>
            <a:stretch>
              <a:fillRect/>
            </a:stretch>
          </p:blipFill>
          <p:spPr bwMode="auto">
            <a:xfrm>
              <a:off x="7772400" y="0"/>
              <a:ext cx="1371600" cy="1371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2" name="TextBox 1"/>
          <p:cNvSpPr txBox="1"/>
          <p:nvPr/>
        </p:nvSpPr>
        <p:spPr>
          <a:xfrm>
            <a:off x="228600" y="16764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  <a:latin typeface="Trebuchet MS" pitchFamily="34" charset="0"/>
              </a:rPr>
              <a:t>Who is the greatest speaker in Market America?</a:t>
            </a:r>
            <a:endParaRPr lang="en-US" sz="6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8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710267" y="-45133"/>
            <a:ext cx="1433733" cy="6903133"/>
            <a:chOff x="7710267" y="-45133"/>
            <a:chExt cx="1433733" cy="6903133"/>
          </a:xfrm>
        </p:grpSpPr>
        <p:sp>
          <p:nvSpPr>
            <p:cNvPr id="4" name="Rectangle 3"/>
            <p:cNvSpPr/>
            <p:nvPr/>
          </p:nvSpPr>
          <p:spPr bwMode="ltGray">
            <a:xfrm rot="16200000">
              <a:off x="4975567" y="2689567"/>
              <a:ext cx="6903133" cy="1433733"/>
            </a:xfrm>
            <a:prstGeom prst="rect">
              <a:avLst/>
            </a:prstGeom>
            <a:solidFill>
              <a:srgbClr val="000000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 b="4225"/>
            <a:stretch>
              <a:fillRect/>
            </a:stretch>
          </p:blipFill>
          <p:spPr bwMode="auto">
            <a:xfrm>
              <a:off x="7772400" y="0"/>
              <a:ext cx="1371600" cy="1371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6" name="TextBox 5"/>
          <p:cNvSpPr txBox="1"/>
          <p:nvPr/>
        </p:nvSpPr>
        <p:spPr>
          <a:xfrm>
            <a:off x="533400" y="1676400"/>
            <a:ext cx="617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prstClr val="black"/>
                </a:solidFill>
                <a:latin typeface="Trebuchet MS" pitchFamily="34" charset="0"/>
              </a:rPr>
              <a:t>The Next One!</a:t>
            </a:r>
            <a:endParaRPr lang="en-US" sz="96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8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latin typeface="Trebuchet MS" pitchFamily="34" charset="0"/>
              </a:rPr>
              <a:t>The Truth!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21336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5400" dirty="0" smtClean="0">
                <a:solidFill>
                  <a:prstClr val="black"/>
                </a:solidFill>
                <a:latin typeface="Trebuchet MS" pitchFamily="34" charset="0"/>
              </a:rPr>
              <a:t>If you don’t buy tickets to the next major event…</a:t>
            </a: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#1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Sell 5000 BV Worth Of Ma Branded Products Annually</a:t>
            </a:r>
          </a:p>
          <a:p>
            <a:pPr marL="742950" lvl="1" indent="-285750" fontAlgn="base"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Select 2-3 Products</a:t>
            </a:r>
          </a:p>
          <a:p>
            <a:pPr marL="742950" lvl="1" indent="-285750" fontAlgn="base"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Select A University Major</a:t>
            </a:r>
          </a:p>
          <a:p>
            <a:pPr marL="1143000" lvl="2" fontAlgn="base"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Maximize Your Education</a:t>
            </a:r>
          </a:p>
          <a:p>
            <a:pPr marL="1143000" lvl="2" fontAlgn="base"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University Major Overviews</a:t>
            </a:r>
          </a:p>
          <a:p>
            <a:pPr marL="1143000" lvl="2" fontAlgn="base"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Specialized Trainings (Product Trainings)</a:t>
            </a:r>
          </a:p>
          <a:p>
            <a:pPr marL="1143000" lvl="2" fontAlgn="base"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Certification Trainings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latin typeface="Trebuchet MS" pitchFamily="34" charset="0"/>
              </a:rPr>
              <a:t>The Truth!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1828800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prstClr val="black"/>
                </a:solidFill>
                <a:latin typeface="Trebuchet MS" pitchFamily="34" charset="0"/>
              </a:rPr>
              <a:t>You are really saying that you don’t believe that you are going to go out and build the business between now and then!</a:t>
            </a: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867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latin typeface="Trebuchet MS" pitchFamily="34" charset="0"/>
              </a:rPr>
              <a:t>The Truth!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228433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Trebuchet MS" pitchFamily="34" charset="0"/>
              </a:rPr>
              <a:t>We Believe in the System!</a:t>
            </a:r>
          </a:p>
          <a:p>
            <a:pPr algn="ctr"/>
            <a:endParaRPr lang="en-US" sz="32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r>
              <a:rPr lang="en-US" sz="4400" dirty="0" smtClean="0">
                <a:solidFill>
                  <a:prstClr val="black"/>
                </a:solidFill>
                <a:latin typeface="Trebuchet MS" pitchFamily="34" charset="0"/>
              </a:rPr>
              <a:t>We Believe in Market America!</a:t>
            </a:r>
          </a:p>
          <a:p>
            <a:pPr algn="ctr"/>
            <a:endParaRPr lang="en-US" sz="32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r>
              <a:rPr lang="en-US" sz="4400" dirty="0" smtClean="0">
                <a:solidFill>
                  <a:prstClr val="black"/>
                </a:solidFill>
                <a:latin typeface="Trebuchet MS" pitchFamily="34" charset="0"/>
              </a:rPr>
              <a:t>We Believe in YOU!!!</a:t>
            </a:r>
            <a:endParaRPr lang="en-US" sz="44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Make personal efforts to invite friends to enjoy Cash back opportunities – one person per day, 7 days a week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Invite Friend tool – and follow up call; call then send Invite Friend tool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 up 1 appointment each week to do a portal tour – 4 per month</a:t>
            </a:r>
          </a:p>
          <a:p>
            <a:pPr lvl="2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On-line Shopping Party – Cash Back, discounts, savings, short cuts (E-gift, gift registry, Price alerts) - monthly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#5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Make your Shop.com homepage and visit your portal daily – update Home Shopping List, review Hot Deals, share with a friend, visit UFMS, read News and Announcements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Meet your IBV Accrual Requirements (</a:t>
            </a:r>
            <a:r>
              <a:rPr lang="en-US" dirty="0" smtClean="0">
                <a:solidFill>
                  <a:srgbClr val="FF0000"/>
                </a:solidFill>
              </a:rPr>
              <a:t>Not in effect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(Better  meet the IBV Challenge)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IBV Sign-up wizard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IBV Transfer Buy – 10, 20, 30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$50 in personal purchases from their web portal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Generate 50 BV in portal sales or autoship program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Create one new Preferred Customer each calendar quarter who makes at least one purchase on line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#6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Listen to 2 audios a week, twice! The first time; listen. The second time; take notes that you would present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Organize your team to follow the recommended Audio Curriculum, part of earning your MA University Degree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“The Difference between Success and Failure”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#7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 with the End in Mind.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With every appointment or introduction to our UnFranchise Business, Product or Service book the follow up call or appointment. This includes the “NOs” as well!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#8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 for taking time with me. I totally acknowledge your current answer as “no”.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Since I am committed to grow my career and UnFranchise Business, can you tell me the single most reason why you currently would not own an UnFranchise Business? ____. Thank you.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Would you mind if I sent to you, an update on how I am doing in three months and to see if anything has changed in your life?___ Thank you.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#8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Write, rewrite or update your goal statement, so you have a meaningful reference and inspiration to keep you driven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Optimistic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competitive with your goals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Become the best at whatever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 your Action Plan to reach your goal with a fellow respected business partner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#9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 Healthy, Be Fit and Stay Mentally Sharp!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 Healthy – live the Transitions Lifestyle. Get a Starter Kit; Slim and Trim or Flab to Fab Kit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Fit – commit to 30 minutes a day, every day to physical activity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Stay Mentally Sharp – get your rest, reduce stress, learn something new every day</a:t>
            </a:r>
          </a:p>
          <a:p>
            <a:pPr lvl="1">
              <a:buClr>
                <a:srgbClr val="C00000"/>
              </a:buClr>
            </a:pP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#10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4943007" y="533400"/>
            <a:ext cx="42009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84648"/>
            <a:ext cx="8077200" cy="1673352"/>
          </a:xfrm>
        </p:spPr>
        <p:txBody>
          <a:bodyPr>
            <a:noAutofit/>
          </a:bodyPr>
          <a:lstStyle/>
          <a:p>
            <a:pPr lvl="0" algn="ctr"/>
            <a:r>
              <a:rPr lang="en-US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TEN TIPS                                                    TO A $187,000 A YEAR INCOME              IN 2012</a:t>
            </a:r>
            <a:br>
              <a:rPr lang="en-US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86584"/>
            <a:ext cx="8077200" cy="1499616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ysClr val="window" lastClr="FFFFFF"/>
              </a:buClr>
              <a:buSzTx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</a:rPr>
              <a:t>NO EXCUSES...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ysClr val="window" lastClr="FFFFFF"/>
              </a:buClr>
              <a:buSzTx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</a:rPr>
              <a:t>JUST REASONS WHY!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95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kern="0" dirty="0">
              <a:solidFill>
                <a:srgbClr val="1F497D">
                  <a:lumMod val="75000"/>
                </a:srgb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#2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Change all existing products you use in your household to Market America branded products</a:t>
            </a:r>
          </a:p>
          <a:p>
            <a:pPr marL="742950" lvl="1" indent="-285750" fontAlgn="base"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Vitamins, hair and body products, make up, household cleaners, laundry detergent, music downloads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endParaRPr lang="en-US" sz="28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</a:pPr>
            <a:r>
              <a:rPr lang="en-US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Use your online Home Shopping List / or paper Home Shopping List – Code: #671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Implementing The “Home Shopping List” (HSL) and “My List” promotes duplication throughout Team and Preferred Customers generating commission checks for all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Team Implementation of the HSL and My List influences pricing, BV, IBV and Cash Back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Home Shopping List/My List is only getting better (Coming to Shop.com)</a:t>
            </a:r>
          </a:p>
          <a:p>
            <a:pPr lvl="1"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#2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Make all of your normal store purchases through your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Shop.com/ your name – maximize discounts, cash backs and IBV also time, gas, tolls and excess spending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Apply for a MA Credit Card – run all your bills and payments, charges through your MA Credit Card that you normally pay online and offline. ( </a:t>
            </a:r>
            <a:r>
              <a:rPr lang="en-US" dirty="0" smtClean="0">
                <a:solidFill>
                  <a:srgbClr val="FF0000"/>
                </a:solidFill>
              </a:rPr>
              <a:t>Be sure to pay your total bill monthly)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Drugstore.com – free shipping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Rastelli Direct – 25% IBV and 5% Cash Back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#3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Attend World Conference with 2 qualified prospects or new business partners (in the business less than six months) - Total 3</a:t>
            </a:r>
          </a:p>
          <a:p>
            <a:pPr>
              <a:buClr>
                <a:srgbClr val="C00000"/>
              </a:buClr>
              <a:buNone/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Attend The International Convention with your 2 World Conference attendees who each bring 2 new qualified prospects or business partners in the business less than six months. You bring 4 new qualified prospects or new business partners in the business less than six months. Total 11 Team Members</a:t>
            </a:r>
          </a:p>
          <a:p>
            <a:pPr>
              <a:buClr>
                <a:srgbClr val="C00000"/>
              </a:buClr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More is Always Better Here!</a:t>
            </a:r>
          </a:p>
          <a:p>
            <a:pPr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#4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 lnSpcReduction="10000"/>
          </a:bodyPr>
          <a:lstStyle/>
          <a:p>
            <a:pPr marL="438150" indent="-438150"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Why Attend the Major Events</a:t>
            </a:r>
          </a:p>
          <a:p>
            <a:pPr marL="438150" indent="-438150">
              <a:buClr>
                <a:srgbClr val="C00000"/>
              </a:buClr>
              <a:buNone/>
            </a:pP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39725" indent="-339725">
              <a:buClr>
                <a:srgbClr val="C00000"/>
              </a:buClr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only short cut to success is to get your Team and qualified prospects to the Major Events</a:t>
            </a:r>
          </a:p>
          <a:p>
            <a:pPr marL="398463" indent="-398463">
              <a:buClr>
                <a:srgbClr val="C00000"/>
              </a:buClr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the best way to support your efforts in becoming a Professional UnFranchise Business Owner, You have to stay current</a:t>
            </a:r>
          </a:p>
          <a:p>
            <a:pPr marL="398463" indent="-398463">
              <a:buClr>
                <a:srgbClr val="C00000"/>
              </a:buClr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an important piece to leverage to earn $187,000 annually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#4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Attend a minimum of 4 Local Seminars annually – purchasing a minimum of 5 tickets per event and bring 4 Qualified Prospect or Business Partners in the business for less than 90 days. (Kevin Buckman is Next!)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Attend a minimum of 12 UBPs with a minimum of one guest at each UBP – no exceptions!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Show the plan a minimum of 4 times per month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Show the plan a minimum of 4 times for your “GO NOW” distributors each month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Discipline yourself to do 3-1-2 five days per week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 your Face Book account to identify Possibilities</a:t>
            </a:r>
          </a:p>
          <a:p>
            <a:pPr>
              <a:buClr>
                <a:srgbClr val="C00000"/>
              </a:buClr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dwardian Script ITC" pitchFamily="66" charset="0"/>
              </a:rPr>
              <a:t>Tip #4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742950" indent="-742950"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1.  Use and Share the Product and Web Portal!</a:t>
            </a:r>
          </a:p>
          <a:p>
            <a:pPr marL="742950" indent="-742950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742950" indent="-742950"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2.  Share the Business Opportunity!</a:t>
            </a:r>
          </a:p>
          <a:p>
            <a:pPr marL="742950" indent="-742950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742950" indent="-742950"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3.  Attend and Promote the Events!</a:t>
            </a:r>
          </a:p>
          <a:p>
            <a:pPr marL="633222" indent="-514350"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	     - (Buy and Sell Tickets)</a:t>
            </a:r>
          </a:p>
          <a:p>
            <a:pPr marL="742950" indent="-742950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633222" indent="-514350"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4.  Listen to Audio Downloads Everyday!</a:t>
            </a:r>
          </a:p>
          <a:p>
            <a:pPr marL="633222" indent="-514350">
              <a:buClr>
                <a:srgbClr val="C00000"/>
              </a:buClr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6072" indent="-457200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6072" indent="-457200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371600"/>
          </a:xfrm>
        </p:spPr>
        <p:txBody>
          <a:bodyPr>
            <a:noAutofit/>
          </a:bodyPr>
          <a:lstStyle/>
          <a:p>
            <a:pPr lvl="0"/>
            <a:r>
              <a:rPr lang="en-US" sz="4000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Result Producing Activities</a:t>
            </a:r>
            <a:endParaRPr lang="en-US" sz="4000" b="0" dirty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4080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P030004080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P0300058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 algn="ctr">
          <a:defRPr sz="4800" dirty="0" smtClean="0">
            <a:solidFill>
              <a:prstClr val="black"/>
            </a:solidFill>
            <a:latin typeface="Trebuchet MS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P030004080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604B4C0C-FA63-43E5-8FA1-B7A7F5CC357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5CBC0C27-4547-4DDD-B939-9938FEE3AF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00E582-3FBA-46C3-8B27-020E5EF1E6F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TP030004080</Template>
  <TotalTime>323</TotalTime>
  <Words>1356</Words>
  <Application>Microsoft Macintosh PowerPoint</Application>
  <PresentationFormat>On-screen Show (4:3)</PresentationFormat>
  <Paragraphs>168</Paragraphs>
  <Slides>29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TP030004080</vt:lpstr>
      <vt:lpstr>1_TP030004080</vt:lpstr>
      <vt:lpstr>TP030005840</vt:lpstr>
      <vt:lpstr>2_TP030004080</vt:lpstr>
      <vt:lpstr>TEN TIPS                                                    TO A $187,000 A YEAR INCOME              IN 2012 </vt:lpstr>
      <vt:lpstr>Tip #1</vt:lpstr>
      <vt:lpstr>Tip #2</vt:lpstr>
      <vt:lpstr>Tip #2</vt:lpstr>
      <vt:lpstr>Tip #3</vt:lpstr>
      <vt:lpstr>Tip #4</vt:lpstr>
      <vt:lpstr>Tip #4</vt:lpstr>
      <vt:lpstr>Tip #4</vt:lpstr>
      <vt:lpstr>Result Producing Activities</vt:lpstr>
      <vt:lpstr>PowerPoint Presentation</vt:lpstr>
      <vt:lpstr>SELL TICKETS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 #5</vt:lpstr>
      <vt:lpstr>Tip #6</vt:lpstr>
      <vt:lpstr>Tip #7</vt:lpstr>
      <vt:lpstr>Tip #8</vt:lpstr>
      <vt:lpstr>Tip #8</vt:lpstr>
      <vt:lpstr>Tip #9</vt:lpstr>
      <vt:lpstr>Tip #10</vt:lpstr>
      <vt:lpstr>TEN TIPS                                                    TO A $187,000 A YEAR INCOME              IN 2012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TIPS                                                    TO A $187,000 A YEAR INCOME              IN 2011</dc:title>
  <dc:creator>yvonnel</dc:creator>
  <cp:lastModifiedBy>karis tang</cp:lastModifiedBy>
  <cp:revision>26</cp:revision>
  <dcterms:created xsi:type="dcterms:W3CDTF">2011-01-26T14:52:01Z</dcterms:created>
  <dcterms:modified xsi:type="dcterms:W3CDTF">2012-01-09T22:13:04Z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TC300040809990</vt:lpwstr>
  </property>
</Properties>
</file>