
<file path=[Content_Types].xml><?xml version="1.0" encoding="utf-8"?>
<Types xmlns="http://schemas.openxmlformats.org/package/2006/content-types">
  <Default Extension="xml" ContentType="application/xml"/>
  <Default Extension="wmv" ContentType="video/unknown"/>
  <Default Extension="jpe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676" r:id="rId4"/>
  </p:sldMasterIdLst>
  <p:notesMasterIdLst>
    <p:notesMasterId r:id="rId25"/>
  </p:notesMasterIdLst>
  <p:handoutMasterIdLst>
    <p:handoutMasterId r:id="rId26"/>
  </p:handoutMasterIdLst>
  <p:sldIdLst>
    <p:sldId id="257" r:id="rId5"/>
    <p:sldId id="270" r:id="rId6"/>
    <p:sldId id="259" r:id="rId7"/>
    <p:sldId id="272" r:id="rId8"/>
    <p:sldId id="273" r:id="rId9"/>
    <p:sldId id="274" r:id="rId10"/>
    <p:sldId id="275" r:id="rId11"/>
    <p:sldId id="287" r:id="rId12"/>
    <p:sldId id="289" r:id="rId13"/>
    <p:sldId id="288" r:id="rId14"/>
    <p:sldId id="291" r:id="rId15"/>
    <p:sldId id="292" r:id="rId16"/>
    <p:sldId id="293" r:id="rId17"/>
    <p:sldId id="285" r:id="rId18"/>
    <p:sldId id="276" r:id="rId19"/>
    <p:sldId id="282" r:id="rId20"/>
    <p:sldId id="278" r:id="rId21"/>
    <p:sldId id="279" r:id="rId22"/>
    <p:sldId id="280" r:id="rId23"/>
    <p:sldId id="295" r:id="rId24"/>
  </p:sldIdLst>
  <p:sldSz cx="9144000" cy="6858000" type="screen4x3"/>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99"/>
    <a:srgbClr val="0066CC"/>
    <a:srgbClr val="0066FF"/>
    <a:srgbClr val="3399FF"/>
    <a:srgbClr val="00A7E2"/>
    <a:srgbClr val="006600"/>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6" d="100"/>
          <a:sy n="86" d="100"/>
        </p:scale>
        <p:origin x="-536" y="-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7BCB8645-1339-41CE-9072-8EEC1DCFB043}" type="datetimeFigureOut">
              <a:rPr lang="en-US" smtClean="0"/>
              <a:t>1/9/12</a:t>
            </a:fld>
            <a:endParaRPr lang="en-US" dirty="0"/>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5C620E1E-CEC0-4211-9A17-EC2ADB8205D9}" type="slidenum">
              <a:rPr lang="en-US" smtClean="0"/>
              <a:t>‹#›</a:t>
            </a:fld>
            <a:endParaRPr lang="en-US" dirty="0"/>
          </a:p>
        </p:txBody>
      </p:sp>
    </p:spTree>
    <p:extLst>
      <p:ext uri="{BB962C8B-B14F-4D97-AF65-F5344CB8AC3E}">
        <p14:creationId xmlns:p14="http://schemas.microsoft.com/office/powerpoint/2010/main" val="1116955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dirty="0"/>
          </a:p>
        </p:txBody>
      </p:sp>
      <p:sp>
        <p:nvSpPr>
          <p:cNvPr id="3" name="Date Placeholder 2"/>
          <p:cNvSpPr>
            <a:spLocks noGrp="1"/>
          </p:cNvSpPr>
          <p:nvPr>
            <p:ph type="dt" idx="1"/>
          </p:nvPr>
        </p:nvSpPr>
        <p:spPr>
          <a:xfrm>
            <a:off x="3939466" y="0"/>
            <a:ext cx="3013763" cy="465455"/>
          </a:xfrm>
          <a:prstGeom prst="rect">
            <a:avLst/>
          </a:prstGeom>
        </p:spPr>
        <p:txBody>
          <a:bodyPr vert="horz" lIns="92930" tIns="46465" rIns="92930" bIns="46465" rtlCol="0"/>
          <a:lstStyle>
            <a:lvl1pPr algn="r">
              <a:defRPr sz="1200"/>
            </a:lvl1pPr>
          </a:lstStyle>
          <a:p>
            <a:fld id="{D499C1BB-0018-4F91-BF83-7408753661FD}" type="datetimeFigureOut">
              <a:rPr lang="en-US" smtClean="0"/>
              <a:t>1/9/12</a:t>
            </a:fld>
            <a:endParaRPr lang="en-US" dirty="0"/>
          </a:p>
        </p:txBody>
      </p:sp>
      <p:sp>
        <p:nvSpPr>
          <p:cNvPr id="4" name="Slide Image Placeholder 3"/>
          <p:cNvSpPr>
            <a:spLocks noGrp="1" noRot="1" noChangeAspect="1"/>
          </p:cNvSpPr>
          <p:nvPr>
            <p:ph type="sldImg" idx="2"/>
          </p:nvPr>
        </p:nvSpPr>
        <p:spPr>
          <a:xfrm>
            <a:off x="1150938" y="698500"/>
            <a:ext cx="4652962" cy="3490913"/>
          </a:xfrm>
          <a:prstGeom prst="rect">
            <a:avLst/>
          </a:prstGeom>
          <a:noFill/>
          <a:ln w="12700">
            <a:solidFill>
              <a:prstClr val="black"/>
            </a:solidFill>
          </a:ln>
        </p:spPr>
        <p:txBody>
          <a:bodyPr vert="horz" lIns="92930" tIns="46465" rIns="92930" bIns="46465" rtlCol="0" anchor="ctr"/>
          <a:lstStyle/>
          <a:p>
            <a:endParaRPr lang="en-US" dirty="0"/>
          </a:p>
        </p:txBody>
      </p:sp>
      <p:sp>
        <p:nvSpPr>
          <p:cNvPr id="5" name="Notes Placeholder 4"/>
          <p:cNvSpPr>
            <a:spLocks noGrp="1"/>
          </p:cNvSpPr>
          <p:nvPr>
            <p:ph type="body" sz="quarter" idx="3"/>
          </p:nvPr>
        </p:nvSpPr>
        <p:spPr>
          <a:xfrm>
            <a:off x="695484" y="4421823"/>
            <a:ext cx="5563870" cy="4189095"/>
          </a:xfrm>
          <a:prstGeom prst="rect">
            <a:avLst/>
          </a:prstGeom>
        </p:spPr>
        <p:txBody>
          <a:bodyPr vert="horz" lIns="92930" tIns="46465" rIns="92930" bIns="4646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9466" y="8842029"/>
            <a:ext cx="3013763" cy="465455"/>
          </a:xfrm>
          <a:prstGeom prst="rect">
            <a:avLst/>
          </a:prstGeom>
        </p:spPr>
        <p:txBody>
          <a:bodyPr vert="horz" lIns="92930" tIns="46465" rIns="92930" bIns="46465" rtlCol="0" anchor="b"/>
          <a:lstStyle>
            <a:lvl1pPr algn="r">
              <a:defRPr sz="1200"/>
            </a:lvl1pPr>
          </a:lstStyle>
          <a:p>
            <a:fld id="{F87CD2B5-3E30-4A7D-A75B-223A7BDDAE6F}" type="slidenum">
              <a:rPr lang="en-US" smtClean="0"/>
              <a:t>‹#›</a:t>
            </a:fld>
            <a:endParaRPr lang="en-US" dirty="0"/>
          </a:p>
        </p:txBody>
      </p:sp>
    </p:spTree>
    <p:extLst>
      <p:ext uri="{BB962C8B-B14F-4D97-AF65-F5344CB8AC3E}">
        <p14:creationId xmlns:p14="http://schemas.microsoft.com/office/powerpoint/2010/main" val="1424910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1/9/12 12:43</a:t>
            </a:fld>
            <a:endParaRPr lang="en-US" dirty="0"/>
          </a:p>
        </p:txBody>
      </p:sp>
      <p:sp>
        <p:nvSpPr>
          <p:cNvPr id="6" name="Footer Placeholder 5"/>
          <p:cNvSpPr>
            <a:spLocks noGrp="1"/>
          </p:cNvSpPr>
          <p:nvPr>
            <p:ph type="ftr" sz="quarter" idx="12"/>
          </p:nvPr>
        </p:nvSpPr>
        <p:spPr>
          <a:xfrm>
            <a:off x="0" y="8842029"/>
            <a:ext cx="6259354" cy="46545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259354" y="8842029"/>
            <a:ext cx="693874" cy="465455"/>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1/9/12 12:43</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1/9/12 12:43</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1/9/12 12:43</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1/9/12 12:43</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1/9/12 12:43</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1/9/12 12:43</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a:ln/>
        </p:spPr>
      </p:sp>
      <p:sp>
        <p:nvSpPr>
          <p:cNvPr id="390147" name="Notes Placeholder 2"/>
          <p:cNvSpPr>
            <a:spLocks noGrp="1"/>
          </p:cNvSpPr>
          <p:nvPr>
            <p:ph type="body" idx="1"/>
          </p:nvPr>
        </p:nvSpPr>
        <p:spPr>
          <a:noFill/>
          <a:ln/>
        </p:spPr>
        <p:txBody>
          <a:bodyPr/>
          <a:lstStyle/>
          <a:p>
            <a:pPr eaLnBrk="1" hangingPunct="1"/>
            <a:endParaRPr lang="en-US" dirty="0" smtClean="0">
              <a:ea typeface="ＭＳ Ｐゴシック" pitchFamily="34" charset="-128"/>
            </a:endParaRPr>
          </a:p>
        </p:txBody>
      </p:sp>
      <p:sp>
        <p:nvSpPr>
          <p:cNvPr id="390148" name="Slide Number Placeholder 3"/>
          <p:cNvSpPr>
            <a:spLocks noGrp="1"/>
          </p:cNvSpPr>
          <p:nvPr>
            <p:ph type="sldNum" sz="quarter" idx="5"/>
          </p:nvPr>
        </p:nvSpPr>
        <p:spPr>
          <a:noFill/>
        </p:spPr>
        <p:txBody>
          <a:bodyPr/>
          <a:lstStyle/>
          <a:p>
            <a:fld id="{28A09F94-F049-4C3F-A50B-5AAA6BE77E84}" type="slidenum">
              <a:rPr lang="en-US" smtClean="0">
                <a:solidFill>
                  <a:srgbClr val="000000"/>
                </a:solidFill>
                <a:latin typeface="Calibri" pitchFamily="34" charset="0"/>
              </a:rPr>
              <a:pPr/>
              <a:t>16</a:t>
            </a:fld>
            <a:endParaRPr lang="en-US" dirty="0" smtClean="0">
              <a:solidFill>
                <a:srgbClr val="000000"/>
              </a:solidFill>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1/9/12 12:43</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1/9/12 12:43</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txBox="1">
            <a:spLocks noGrp="1" noChangeArrowheads="1"/>
          </p:cNvSpPr>
          <p:nvPr/>
        </p:nvSpPr>
        <p:spPr bwMode="auto">
          <a:xfrm>
            <a:off x="3941075" y="8843645"/>
            <a:ext cx="3013763" cy="4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0" fontAlgn="base" hangingPunct="0">
              <a:spcBef>
                <a:spcPct val="0"/>
              </a:spcBef>
              <a:spcAft>
                <a:spcPct val="0"/>
              </a:spcAft>
            </a:pPr>
            <a:fld id="{AD208081-44E0-40EE-8D93-35A7A2D000D2}" type="slidenum">
              <a:rPr lang="en-US" sz="1200">
                <a:solidFill>
                  <a:srgbClr val="000000"/>
                </a:solidFill>
              </a:rPr>
              <a:pPr algn="r" eaLnBrk="0" fontAlgn="base" hangingPunct="0">
                <a:spcBef>
                  <a:spcPct val="0"/>
                </a:spcBef>
                <a:spcAft>
                  <a:spcPct val="0"/>
                </a:spcAft>
              </a:pPr>
              <a:t>19</a:t>
            </a:fld>
            <a:endParaRPr lang="en-US" sz="1200" dirty="0">
              <a:solidFill>
                <a:srgbClr val="000000"/>
              </a:solidFill>
            </a:endParaRPr>
          </a:p>
        </p:txBody>
      </p:sp>
      <p:sp>
        <p:nvSpPr>
          <p:cNvPr id="245762" name="Rectangle 2"/>
          <p:cNvSpPr>
            <a:spLocks noGrp="1" noRot="1" noChangeAspect="1" noChangeArrowheads="1" noTextEdit="1"/>
          </p:cNvSpPr>
          <p:nvPr>
            <p:ph type="sldImg"/>
          </p:nvPr>
        </p:nvSpPr>
        <p:spPr>
          <a:solidFill>
            <a:srgbClr val="FFFFFF"/>
          </a:solidFill>
          <a:ln/>
        </p:spPr>
      </p:sp>
      <p:sp>
        <p:nvSpPr>
          <p:cNvPr id="245763"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US" sz="400" dirty="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1/9/12 12:43</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1/9/12 12:43</a:t>
            </a:fld>
            <a:endParaRPr lang="en-US" dirty="0">
              <a:solidFill>
                <a:prstClr val="black"/>
              </a:solidFill>
            </a:endParaRPr>
          </a:p>
        </p:txBody>
      </p:sp>
      <p:sp>
        <p:nvSpPr>
          <p:cNvPr id="6" name="Footer Placeholder 5"/>
          <p:cNvSpPr>
            <a:spLocks noGrp="1"/>
          </p:cNvSpPr>
          <p:nvPr>
            <p:ph type="ftr" sz="quarter" idx="12"/>
          </p:nvPr>
        </p:nvSpPr>
        <p:spPr>
          <a:xfrm>
            <a:off x="0" y="8842029"/>
            <a:ext cx="6259354" cy="465455"/>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259354" y="8842029"/>
            <a:ext cx="693874" cy="465455"/>
          </a:xfrm>
        </p:spPr>
        <p:txBody>
          <a:bodyPr/>
          <a:lstStyle/>
          <a:p>
            <a:fld id="{EC87E0CF-87F6-4B58-B8B8-DCAB2DAAF3CA}"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1/9/12 12:43</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1/9/12 12:43</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1/9/12 12:43</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1/9/12 12:43</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1/9/12 12:43</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1/9/12 12:43</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1/9/12 12:43</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813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80" charset="2"/>
              <a:buNone/>
              <a:defRPr/>
            </a:lvl1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fld id="{66FA4454-3C89-41CE-9115-C19A2F88F02E}" type="slidenum">
              <a:rPr lang="en-US"/>
              <a:pPr/>
              <a:t>‹#›</a:t>
            </a:fld>
            <a:endParaRPr lang="en-US" dirty="0"/>
          </a:p>
        </p:txBody>
      </p:sp>
    </p:spTree>
    <p:extLst>
      <p:ext uri="{BB962C8B-B14F-4D97-AF65-F5344CB8AC3E}">
        <p14:creationId xmlns:p14="http://schemas.microsoft.com/office/powerpoint/2010/main" val="806264431"/>
      </p:ext>
    </p:extLst>
  </p:cSld>
  <p:clrMapOvr>
    <a:masterClrMapping/>
  </p:clrMapOvr>
  <p:transition xmlns:p14="http://schemas.microsoft.com/office/powerpoint/2010/mai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ln/>
        </p:spPr>
        <p:txBody>
          <a:bodyPr/>
          <a:lstStyle>
            <a:lvl1pPr>
              <a:defRPr/>
            </a:lvl1pPr>
          </a:lstStyle>
          <a:p>
            <a:fld id="{FFCE9001-C17C-4953-8163-112EC367AA6E}" type="slidenum">
              <a:rPr lang="en-US"/>
              <a:pPr/>
              <a:t>‹#›</a:t>
            </a:fld>
            <a:endParaRPr lang="en-US" dirty="0"/>
          </a:p>
        </p:txBody>
      </p:sp>
    </p:spTree>
    <p:extLst>
      <p:ext uri="{BB962C8B-B14F-4D97-AF65-F5344CB8AC3E}">
        <p14:creationId xmlns:p14="http://schemas.microsoft.com/office/powerpoint/2010/main" val="1538948240"/>
      </p:ext>
    </p:extLst>
  </p:cSld>
  <p:clrMapOvr>
    <a:masterClrMapping/>
  </p:clrMapOvr>
  <p:transition xmlns:p14="http://schemas.microsoft.com/office/powerpoint/2010/mai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fld id="{AA39005C-70B2-4A91-BE3B-6BA021AF4079}" type="slidenum">
              <a:rPr lang="en-US"/>
              <a:pPr/>
              <a:t>‹#›</a:t>
            </a:fld>
            <a:endParaRPr lang="en-US" dirty="0"/>
          </a:p>
        </p:txBody>
      </p:sp>
    </p:spTree>
    <p:extLst>
      <p:ext uri="{BB962C8B-B14F-4D97-AF65-F5344CB8AC3E}">
        <p14:creationId xmlns:p14="http://schemas.microsoft.com/office/powerpoint/2010/main" val="3846532481"/>
      </p:ext>
    </p:extLst>
  </p:cSld>
  <p:clrMapOvr>
    <a:masterClrMapping/>
  </p:clrMapOvr>
  <p:transition xmlns:p14="http://schemas.microsoft.com/office/powerpoint/2010/mai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2"/>
          </p:nvPr>
        </p:nvSpPr>
        <p:spPr>
          <a:ln/>
        </p:spPr>
        <p:txBody>
          <a:bodyPr/>
          <a:lstStyle>
            <a:lvl1pPr>
              <a:defRPr/>
            </a:lvl1pPr>
          </a:lstStyle>
          <a:p>
            <a:fld id="{C911BE62-02B0-45E3-97A6-1D7E4E1D7844}" type="slidenum">
              <a:rPr lang="en-US"/>
              <a:pPr/>
              <a:t>‹#›</a:t>
            </a:fld>
            <a:endParaRPr lang="en-US" dirty="0"/>
          </a:p>
        </p:txBody>
      </p:sp>
    </p:spTree>
    <p:extLst>
      <p:ext uri="{BB962C8B-B14F-4D97-AF65-F5344CB8AC3E}">
        <p14:creationId xmlns:p14="http://schemas.microsoft.com/office/powerpoint/2010/main" val="3302114113"/>
      </p:ext>
    </p:extLst>
  </p:cSld>
  <p:clrMapOvr>
    <a:masterClrMapping/>
  </p:clrMapOvr>
  <p:transition xmlns:p14="http://schemas.microsoft.com/office/powerpoint/2010/mai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6"/>
          <p:cNvSpPr>
            <a:spLocks noGrp="1" noChangeArrowheads="1"/>
          </p:cNvSpPr>
          <p:nvPr>
            <p:ph type="sldNum" sz="quarter" idx="12"/>
          </p:nvPr>
        </p:nvSpPr>
        <p:spPr>
          <a:ln/>
        </p:spPr>
        <p:txBody>
          <a:bodyPr/>
          <a:lstStyle>
            <a:lvl1pPr>
              <a:defRPr/>
            </a:lvl1pPr>
          </a:lstStyle>
          <a:p>
            <a:fld id="{C525870D-F65D-44A1-89D2-AC7611A18FAC}" type="slidenum">
              <a:rPr lang="en-US"/>
              <a:pPr/>
              <a:t>‹#›</a:t>
            </a:fld>
            <a:endParaRPr lang="en-US" dirty="0"/>
          </a:p>
        </p:txBody>
      </p:sp>
    </p:spTree>
    <p:extLst>
      <p:ext uri="{BB962C8B-B14F-4D97-AF65-F5344CB8AC3E}">
        <p14:creationId xmlns:p14="http://schemas.microsoft.com/office/powerpoint/2010/main" val="711456049"/>
      </p:ext>
    </p:extLst>
  </p:cSld>
  <p:clrMapOvr>
    <a:masterClrMapping/>
  </p:clrMapOvr>
  <p:transition xmlns:p14="http://schemas.microsoft.com/office/powerpoint/2010/mai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Rectangle 6"/>
          <p:cNvSpPr>
            <a:spLocks noGrp="1" noChangeArrowheads="1"/>
          </p:cNvSpPr>
          <p:nvPr>
            <p:ph type="sldNum" sz="quarter" idx="12"/>
          </p:nvPr>
        </p:nvSpPr>
        <p:spPr>
          <a:ln/>
        </p:spPr>
        <p:txBody>
          <a:bodyPr/>
          <a:lstStyle>
            <a:lvl1pPr>
              <a:defRPr/>
            </a:lvl1pPr>
          </a:lstStyle>
          <a:p>
            <a:fld id="{FC351A26-C750-4639-BDD2-3B7A175CDC0B}" type="slidenum">
              <a:rPr lang="en-US"/>
              <a:pPr/>
              <a:t>‹#›</a:t>
            </a:fld>
            <a:endParaRPr lang="en-US" dirty="0"/>
          </a:p>
        </p:txBody>
      </p:sp>
    </p:spTree>
    <p:extLst>
      <p:ext uri="{BB962C8B-B14F-4D97-AF65-F5344CB8AC3E}">
        <p14:creationId xmlns:p14="http://schemas.microsoft.com/office/powerpoint/2010/main" val="284958627"/>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xmlns:p14="http://schemas.microsoft.com/office/powerpoint/2010/mai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fld id="{8BDDEEC2-688B-45C8-9B88-BE5FE5177ED6}" type="slidenum">
              <a:rPr lang="en-US"/>
              <a:pPr/>
              <a:t>‹#›</a:t>
            </a:fld>
            <a:endParaRPr lang="en-US" dirty="0"/>
          </a:p>
        </p:txBody>
      </p:sp>
    </p:spTree>
    <p:extLst>
      <p:ext uri="{BB962C8B-B14F-4D97-AF65-F5344CB8AC3E}">
        <p14:creationId xmlns:p14="http://schemas.microsoft.com/office/powerpoint/2010/main" val="456171171"/>
      </p:ext>
    </p:extLst>
  </p:cSld>
  <p:clrMapOvr>
    <a:masterClrMapping/>
  </p:clrMapOvr>
  <p:transition xmlns:p14="http://schemas.microsoft.com/office/powerpoint/2010/mai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fld id="{9CEB9E9E-B6EE-4FF4-B8A7-631D4C80E39B}" type="slidenum">
              <a:rPr lang="en-US"/>
              <a:pPr/>
              <a:t>‹#›</a:t>
            </a:fld>
            <a:endParaRPr lang="en-US" dirty="0"/>
          </a:p>
        </p:txBody>
      </p:sp>
    </p:spTree>
    <p:extLst>
      <p:ext uri="{BB962C8B-B14F-4D97-AF65-F5344CB8AC3E}">
        <p14:creationId xmlns:p14="http://schemas.microsoft.com/office/powerpoint/2010/main" val="1916284918"/>
      </p:ext>
    </p:extLst>
  </p:cSld>
  <p:clrMapOvr>
    <a:masterClrMapping/>
  </p:clrMapOvr>
  <p:transition xmlns:p14="http://schemas.microsoft.com/office/powerpoint/2010/mai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6"/>
          <p:cNvSpPr>
            <a:spLocks noGrp="1" noChangeArrowheads="1"/>
          </p:cNvSpPr>
          <p:nvPr>
            <p:ph type="sldNum" sz="quarter" idx="12"/>
          </p:nvPr>
        </p:nvSpPr>
        <p:spPr>
          <a:ln/>
        </p:spPr>
        <p:txBody>
          <a:bodyPr/>
          <a:lstStyle>
            <a:lvl1pPr>
              <a:defRPr/>
            </a:lvl1pPr>
          </a:lstStyle>
          <a:p>
            <a:fld id="{11CA40AF-32D6-457A-A926-232F4B19442B}" type="slidenum">
              <a:rPr lang="en-US"/>
              <a:pPr/>
              <a:t>‹#›</a:t>
            </a:fld>
            <a:endParaRPr lang="en-US" dirty="0"/>
          </a:p>
        </p:txBody>
      </p:sp>
    </p:spTree>
    <p:extLst>
      <p:ext uri="{BB962C8B-B14F-4D97-AF65-F5344CB8AC3E}">
        <p14:creationId xmlns:p14="http://schemas.microsoft.com/office/powerpoint/2010/main" val="2429534678"/>
      </p:ext>
    </p:extLst>
  </p:cSld>
  <p:clrMapOvr>
    <a:masterClrMapping/>
  </p:clrMapOvr>
  <p:transition xmlns:p14="http://schemas.microsoft.com/office/powerpoint/2010/mai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ln/>
        </p:spPr>
        <p:txBody>
          <a:bodyPr/>
          <a:lstStyle>
            <a:lvl1pPr>
              <a:defRPr/>
            </a:lvl1pPr>
          </a:lstStyle>
          <a:p>
            <a:fld id="{06AEC782-1E6F-41E9-BD26-35E772FD1DD4}" type="slidenum">
              <a:rPr lang="en-US"/>
              <a:pPr/>
              <a:t>‹#›</a:t>
            </a:fld>
            <a:endParaRPr lang="en-US" dirty="0"/>
          </a:p>
        </p:txBody>
      </p:sp>
    </p:spTree>
    <p:extLst>
      <p:ext uri="{BB962C8B-B14F-4D97-AF65-F5344CB8AC3E}">
        <p14:creationId xmlns:p14="http://schemas.microsoft.com/office/powerpoint/2010/main" val="961742877"/>
      </p:ext>
    </p:extLst>
  </p:cSld>
  <p:clrMapOvr>
    <a:masterClrMapping/>
  </p:clrMapOvr>
  <p:transition xmlns:p14="http://schemas.microsoft.com/office/powerpoint/2010/mai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2"/>
          </p:nvPr>
        </p:nvSpPr>
        <p:spPr>
          <a:ln/>
        </p:spPr>
        <p:txBody>
          <a:bodyPr/>
          <a:lstStyle>
            <a:lvl1pPr>
              <a:defRPr/>
            </a:lvl1pPr>
          </a:lstStyle>
          <a:p>
            <a:fld id="{69E68ED7-0293-4235-8982-3A877A93FEAE}" type="slidenum">
              <a:rPr lang="en-US"/>
              <a:pPr/>
              <a:t>‹#›</a:t>
            </a:fld>
            <a:endParaRPr lang="en-US" dirty="0"/>
          </a:p>
        </p:txBody>
      </p:sp>
    </p:spTree>
    <p:extLst>
      <p:ext uri="{BB962C8B-B14F-4D97-AF65-F5344CB8AC3E}">
        <p14:creationId xmlns:p14="http://schemas.microsoft.com/office/powerpoint/2010/main" val="3522206712"/>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png"/><Relationship Id="rId17"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3.xml"/><Relationship Id="rId13" Type="http://schemas.openxmlformats.org/officeDocument/2006/relationships/image" Target="../media/image6.pn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p:nvPicPr>
        <p:blipFill>
          <a:blip r:embed="rId15"/>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xmlns:p14="http://schemas.microsoft.com/office/powerpoint/2010/mai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bwMode="auto">
          <a:xfrm>
            <a:off x="685800" y="609600"/>
            <a:ext cx="7772400" cy="11430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6499" name="Rectangle 3"/>
          <p:cNvSpPr>
            <a:spLocks noGrp="1" noChangeArrowheads="1"/>
          </p:cNvSpPr>
          <p:nvPr>
            <p:ph type="body" idx="1"/>
          </p:nvPr>
        </p:nvSpPr>
        <p:spPr bwMode="auto">
          <a:xfrm>
            <a:off x="685800" y="1981200"/>
            <a:ext cx="7772400" cy="41148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10" name="Rectangle 6"/>
          <p:cNvSpPr>
            <a:spLocks noGrp="1" noChangeArrowheads="1"/>
          </p:cNvSpPr>
          <p:nvPr>
            <p:ph type="sldNum" sz="quarter" idx="4"/>
          </p:nvPr>
        </p:nvSpPr>
        <p:spPr bwMode="auto">
          <a:xfrm>
            <a:off x="6553200" y="6248400"/>
            <a:ext cx="1905000" cy="4572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solidFill>
                  <a:srgbClr val="FFFFFF"/>
                </a:solidFill>
                <a:latin typeface="Verdana" pitchFamily="34" charset="0"/>
              </a:defRPr>
            </a:lvl1pPr>
          </a:lstStyle>
          <a:p>
            <a:pPr eaLnBrk="0" fontAlgn="base" hangingPunct="0">
              <a:spcBef>
                <a:spcPct val="0"/>
              </a:spcBef>
              <a:spcAft>
                <a:spcPct val="0"/>
              </a:spcAft>
            </a:pPr>
            <a:fld id="{B12224C7-EEAA-4646-89C4-B6AD0CE79DA9}" type="slidenum">
              <a:rPr lang="en-US"/>
              <a:pPr eaLnBrk="0" fontAlgn="base" hangingPunct="0">
                <a:spcBef>
                  <a:spcPct val="0"/>
                </a:spcBef>
                <a:spcAft>
                  <a:spcPct val="0"/>
                </a:spcAft>
              </a:pPr>
              <a:t>‹#›</a:t>
            </a:fld>
            <a:endParaRPr lang="en-US" dirty="0"/>
          </a:p>
        </p:txBody>
      </p:sp>
    </p:spTree>
    <p:extLst>
      <p:ext uri="{BB962C8B-B14F-4D97-AF65-F5344CB8AC3E}">
        <p14:creationId xmlns:p14="http://schemas.microsoft.com/office/powerpoint/2010/main" val="582219663"/>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xmlns:p14="http://schemas.microsoft.com/office/powerpoint/2010/main" spd="med">
    <p:fade/>
  </p:transition>
  <p:hf sldNum="0" hdr="0"/>
  <p:txStyles>
    <p:titleStyle>
      <a:lvl1pPr algn="ctr" rtl="0" eaLnBrk="0" fontAlgn="base" hangingPunct="0">
        <a:spcBef>
          <a:spcPct val="0"/>
        </a:spcBef>
        <a:spcAft>
          <a:spcPct val="0"/>
        </a:spcAft>
        <a:defRPr sz="4400">
          <a:solidFill>
            <a:schemeClr val="tx2"/>
          </a:solidFill>
          <a:latin typeface="+mj-lt"/>
          <a:ea typeface="+mj-ea"/>
          <a:cs typeface="ＭＳ Ｐゴシック" pitchFamily="-111" charset="-128"/>
        </a:defRPr>
      </a:lvl1pPr>
      <a:lvl2pPr algn="ctr" rtl="0" eaLnBrk="0" fontAlgn="base" hangingPunct="0">
        <a:spcBef>
          <a:spcPct val="0"/>
        </a:spcBef>
        <a:spcAft>
          <a:spcPct val="0"/>
        </a:spcAft>
        <a:defRPr sz="4400">
          <a:solidFill>
            <a:schemeClr val="tx2"/>
          </a:solidFill>
          <a:latin typeface="Verdana" pitchFamily="-80" charset="0"/>
          <a:ea typeface="ＭＳ Ｐゴシック" pitchFamily="-80" charset="-128"/>
          <a:cs typeface="ＭＳ Ｐゴシック" pitchFamily="-111" charset="-128"/>
        </a:defRPr>
      </a:lvl2pPr>
      <a:lvl3pPr algn="ctr" rtl="0" eaLnBrk="0" fontAlgn="base" hangingPunct="0">
        <a:spcBef>
          <a:spcPct val="0"/>
        </a:spcBef>
        <a:spcAft>
          <a:spcPct val="0"/>
        </a:spcAft>
        <a:defRPr sz="4400">
          <a:solidFill>
            <a:schemeClr val="tx2"/>
          </a:solidFill>
          <a:latin typeface="Verdana" pitchFamily="-80" charset="0"/>
          <a:ea typeface="ＭＳ Ｐゴシック" pitchFamily="-80" charset="-128"/>
          <a:cs typeface="ＭＳ Ｐゴシック" pitchFamily="-111" charset="-128"/>
        </a:defRPr>
      </a:lvl3pPr>
      <a:lvl4pPr algn="ctr" rtl="0" eaLnBrk="0" fontAlgn="base" hangingPunct="0">
        <a:spcBef>
          <a:spcPct val="0"/>
        </a:spcBef>
        <a:spcAft>
          <a:spcPct val="0"/>
        </a:spcAft>
        <a:defRPr sz="4400">
          <a:solidFill>
            <a:schemeClr val="tx2"/>
          </a:solidFill>
          <a:latin typeface="Verdana" pitchFamily="-80" charset="0"/>
          <a:ea typeface="ＭＳ Ｐゴシック" pitchFamily="-80" charset="-128"/>
          <a:cs typeface="ＭＳ Ｐゴシック" pitchFamily="-111" charset="-128"/>
        </a:defRPr>
      </a:lvl4pPr>
      <a:lvl5pPr algn="ctr" rtl="0" eaLnBrk="0" fontAlgn="base" hangingPunct="0">
        <a:spcBef>
          <a:spcPct val="0"/>
        </a:spcBef>
        <a:spcAft>
          <a:spcPct val="0"/>
        </a:spcAft>
        <a:defRPr sz="4400">
          <a:solidFill>
            <a:schemeClr val="tx2"/>
          </a:solidFill>
          <a:latin typeface="Verdana" pitchFamily="-80" charset="0"/>
          <a:ea typeface="ＭＳ Ｐゴシック" pitchFamily="-80" charset="-128"/>
          <a:cs typeface="ＭＳ Ｐゴシック" pitchFamily="-111" charset="-128"/>
        </a:defRPr>
      </a:lvl5pPr>
      <a:lvl6pPr marL="457200" algn="ctr" rtl="0" fontAlgn="base">
        <a:spcBef>
          <a:spcPct val="0"/>
        </a:spcBef>
        <a:spcAft>
          <a:spcPct val="0"/>
        </a:spcAft>
        <a:defRPr sz="4400">
          <a:solidFill>
            <a:schemeClr val="tx2"/>
          </a:solidFill>
          <a:latin typeface="Verdana" pitchFamily="-80" charset="0"/>
          <a:ea typeface="ＭＳ Ｐゴシック" pitchFamily="-80" charset="-128"/>
        </a:defRPr>
      </a:lvl6pPr>
      <a:lvl7pPr marL="914400" algn="ctr" rtl="0" fontAlgn="base">
        <a:spcBef>
          <a:spcPct val="0"/>
        </a:spcBef>
        <a:spcAft>
          <a:spcPct val="0"/>
        </a:spcAft>
        <a:defRPr sz="4400">
          <a:solidFill>
            <a:schemeClr val="tx2"/>
          </a:solidFill>
          <a:latin typeface="Verdana" pitchFamily="-80" charset="0"/>
          <a:ea typeface="ＭＳ Ｐゴシック" pitchFamily="-80" charset="-128"/>
        </a:defRPr>
      </a:lvl7pPr>
      <a:lvl8pPr marL="1371600" algn="ctr" rtl="0" fontAlgn="base">
        <a:spcBef>
          <a:spcPct val="0"/>
        </a:spcBef>
        <a:spcAft>
          <a:spcPct val="0"/>
        </a:spcAft>
        <a:defRPr sz="4400">
          <a:solidFill>
            <a:schemeClr val="tx2"/>
          </a:solidFill>
          <a:latin typeface="Verdana" pitchFamily="-80" charset="0"/>
          <a:ea typeface="ＭＳ Ｐゴシック" pitchFamily="-80" charset="-128"/>
        </a:defRPr>
      </a:lvl8pPr>
      <a:lvl9pPr marL="1828800" algn="ctr" rtl="0" fontAlgn="base">
        <a:spcBef>
          <a:spcPct val="0"/>
        </a:spcBef>
        <a:spcAft>
          <a:spcPct val="0"/>
        </a:spcAft>
        <a:defRPr sz="4400">
          <a:solidFill>
            <a:schemeClr val="tx2"/>
          </a:solidFill>
          <a:latin typeface="Verdana" pitchFamily="-80" charset="0"/>
          <a:ea typeface="ＭＳ Ｐゴシック" pitchFamily="-80" charset="-128"/>
        </a:defRPr>
      </a:lvl9pPr>
    </p:titleStyle>
    <p:bodyStyle>
      <a:lvl1pPr marL="342900" indent="-342900" algn="l" rtl="0" eaLnBrk="0" fontAlgn="base" hangingPunct="0">
        <a:spcBef>
          <a:spcPct val="20000"/>
        </a:spcBef>
        <a:spcAft>
          <a:spcPct val="0"/>
        </a:spcAft>
        <a:buClr>
          <a:srgbClr val="FFFF66"/>
        </a:buClr>
        <a:buFont typeface="Wingdings" pitchFamily="2" charset="2"/>
        <a:buChar char=""/>
        <a:defRPr sz="3200">
          <a:solidFill>
            <a:schemeClr val="tx1"/>
          </a:solidFill>
          <a:latin typeface="+mn-lt"/>
          <a:ea typeface="+mn-ea"/>
          <a:cs typeface="ＭＳ Ｐゴシック" pitchFamily="-111" charset="-128"/>
        </a:defRPr>
      </a:lvl1pPr>
      <a:lvl2pPr marL="742950" indent="-285750" algn="l" rtl="0" eaLnBrk="0" fontAlgn="base" hangingPunct="0">
        <a:spcBef>
          <a:spcPct val="20000"/>
        </a:spcBef>
        <a:spcAft>
          <a:spcPct val="0"/>
        </a:spcAft>
        <a:buClr>
          <a:srgbClr val="CCFF66"/>
        </a:buClr>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FFFF66"/>
        </a:buClr>
        <a:buFont typeface="Wingdings" pitchFamily="2"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CCFF66"/>
        </a:buClr>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FFFF66"/>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6pPr>
      <a:lvl7pPr marL="29718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7pPr>
      <a:lvl8pPr marL="34290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8pPr>
      <a:lvl9pPr marL="38862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notesSlide" Target="../notesSlides/notesSlide16.xml"/><Relationship Id="rId5" Type="http://schemas.openxmlformats.org/officeDocument/2006/relationships/image" Target="../media/image12.png"/><Relationship Id="rId6" Type="http://schemas.openxmlformats.org/officeDocument/2006/relationships/image" Target="../media/image13.png"/><Relationship Id="rId1" Type="http://schemas.microsoft.com/office/2007/relationships/media" Target="../media/media1.wmv"/><Relationship Id="rId2" Type="http://schemas.openxmlformats.org/officeDocument/2006/relationships/video" Target="../media/media1.wmv"/></Relationships>
</file>

<file path=ppt/slides/_rels/slide17.xml.rels><?xml version="1.0" encoding="UTF-8" standalone="yes"?>
<Relationships xmlns="http://schemas.openxmlformats.org/package/2006/relationships"><Relationship Id="rId11" Type="http://schemas.openxmlformats.org/officeDocument/2006/relationships/image" Target="../media/image22.png"/><Relationship Id="rId12" Type="http://schemas.openxmlformats.org/officeDocument/2006/relationships/image" Target="../media/image23.png"/><Relationship Id="rId13" Type="http://schemas.openxmlformats.org/officeDocument/2006/relationships/image" Target="../media/image24.png"/><Relationship Id="rId14" Type="http://schemas.openxmlformats.org/officeDocument/2006/relationships/image" Target="../media/image25.png"/><Relationship Id="rId15" Type="http://schemas.openxmlformats.org/officeDocument/2006/relationships/image" Target="../media/image26.png"/><Relationship Id="rId16" Type="http://schemas.openxmlformats.org/officeDocument/2006/relationships/image" Target="../media/image27.png"/><Relationship Id="rId17" Type="http://schemas.openxmlformats.org/officeDocument/2006/relationships/image" Target="../media/image28.pn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TJOWPT2ODa4/TVkfnLFaBnI/AAAAAAAAAD0/KglA3iJ7KpQ/s1600/1.jpg"/>
          <p:cNvPicPr>
            <a:picLocks noChangeAspect="1"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9525"/>
            <a:ext cx="9144000" cy="602932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3400" y="1066800"/>
            <a:ext cx="8229600" cy="1523495"/>
          </a:xfrm>
        </p:spPr>
        <p:txBody>
          <a:bodyPr/>
          <a:lstStyle/>
          <a:p>
            <a:r>
              <a:rPr lang="en-US" sz="6000" dirty="0" smtClean="0">
                <a:solidFill>
                  <a:schemeClr val="bg1"/>
                </a:solidFill>
                <a:effectLst>
                  <a:outerShdw blurRad="38100" dist="38100" dir="2700000" algn="tl">
                    <a:srgbClr val="000000">
                      <a:alpha val="43137"/>
                    </a:srgbClr>
                  </a:outerShdw>
                </a:effectLst>
              </a:rPr>
              <a:t>Market America’s               		</a:t>
            </a:r>
            <a:r>
              <a:rPr lang="en-US" sz="6600" dirty="0" smtClean="0">
                <a:solidFill>
                  <a:srgbClr val="CCFFFF"/>
                </a:solidFill>
                <a:effectLst>
                  <a:outerShdw blurRad="38100" dist="38100" dir="2700000" algn="tl">
                    <a:srgbClr val="000000">
                      <a:alpha val="43137"/>
                    </a:srgbClr>
                  </a:outerShdw>
                </a:effectLst>
                <a:latin typeface="Monotype Corsiva" pitchFamily="66" charset="0"/>
              </a:rPr>
              <a:t>Strategic Advantage</a:t>
            </a:r>
            <a:endParaRPr lang="en-US" sz="6000" dirty="0">
              <a:solidFill>
                <a:srgbClr val="CCFFFF"/>
              </a:solidFill>
              <a:effectLst>
                <a:outerShdw blurRad="38100" dist="38100" dir="2700000" algn="tl">
                  <a:srgbClr val="000000">
                    <a:alpha val="43137"/>
                  </a:srgbClr>
                </a:outerShdw>
              </a:effectLst>
              <a:latin typeface="Monotype Corsiva" pitchFamily="66" charset="0"/>
            </a:endParaRPr>
          </a:p>
        </p:txBody>
      </p:sp>
      <p:sp>
        <p:nvSpPr>
          <p:cNvPr id="3" name="Subtitle 2"/>
          <p:cNvSpPr>
            <a:spLocks noGrp="1"/>
          </p:cNvSpPr>
          <p:nvPr>
            <p:ph type="subTitle" idx="1"/>
          </p:nvPr>
        </p:nvSpPr>
        <p:spPr>
          <a:xfrm>
            <a:off x="731043" y="4191000"/>
            <a:ext cx="7681913" cy="533400"/>
          </a:xfrm>
          <a:ln>
            <a:noFill/>
          </a:ln>
          <a:effectLst/>
          <a:scene3d>
            <a:camera prst="orthographicFront">
              <a:rot lat="0" lon="0" rev="0"/>
            </a:camera>
            <a:lightRig rig="contrasting" dir="t">
              <a:rot lat="0" lon="0" rev="7800000"/>
            </a:lightRig>
          </a:scene3d>
          <a:sp3d>
            <a:bevelT w="139700" h="139700"/>
          </a:sp3d>
        </p:spPr>
        <p:txBody>
          <a:bodyPr>
            <a:normAutofit/>
          </a:bodyPr>
          <a:lstStyle/>
          <a:p>
            <a:pPr algn="r"/>
            <a:r>
              <a:rPr lang="en-US" b="1" dirty="0" smtClean="0">
                <a:solidFill>
                  <a:srgbClr val="CCFFFF"/>
                </a:solidFill>
                <a:effectLst>
                  <a:outerShdw blurRad="38100" dist="38100" dir="2700000" algn="tl">
                    <a:srgbClr val="000000">
                      <a:alpha val="43137"/>
                    </a:srgbClr>
                  </a:outerShdw>
                </a:effectLst>
              </a:rPr>
              <a:t>…in building an UnFranchise® Business</a:t>
            </a:r>
            <a:endParaRPr lang="en-US" b="1" dirty="0">
              <a:solidFill>
                <a:srgbClr val="CCFFFF"/>
              </a:solidFill>
              <a:effectLst>
                <a:outerShdw blurRad="38100" dist="38100" dir="2700000" algn="tl">
                  <a:srgbClr val="000000">
                    <a:alpha val="43137"/>
                  </a:srgbClr>
                </a:outerShdw>
              </a:effectLs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a:r>
              <a:rPr lang="en-US" dirty="0" smtClean="0"/>
              <a:t>NMTSS Components</a:t>
            </a:r>
            <a:endParaRPr lang="en-US" dirty="0">
              <a:solidFill>
                <a:schemeClr val="tx2"/>
              </a:solidFill>
            </a:endParaRPr>
          </a:p>
        </p:txBody>
      </p:sp>
      <p:sp>
        <p:nvSpPr>
          <p:cNvPr id="3" name="Text Placeholder 2"/>
          <p:cNvSpPr>
            <a:spLocks noGrp="1"/>
          </p:cNvSpPr>
          <p:nvPr>
            <p:ph type="body" sz="quarter" idx="10"/>
          </p:nvPr>
        </p:nvSpPr>
        <p:spPr>
          <a:xfrm>
            <a:off x="381000" y="1450503"/>
            <a:ext cx="8382000" cy="4264497"/>
          </a:xfrm>
        </p:spPr>
        <p:txBody>
          <a:bodyPr>
            <a:noAutofit/>
          </a:bodyPr>
          <a:lstStyle/>
          <a:p>
            <a:pPr>
              <a:spcBef>
                <a:spcPts val="600"/>
              </a:spcBef>
            </a:pPr>
            <a:r>
              <a:rPr lang="en-US" sz="2800" dirty="0" smtClean="0"/>
              <a:t>UBP UnFranchise® Business Presentation</a:t>
            </a:r>
          </a:p>
          <a:p>
            <a:pPr>
              <a:spcBef>
                <a:spcPts val="600"/>
              </a:spcBef>
            </a:pPr>
            <a:r>
              <a:rPr lang="en-US" sz="2800" dirty="0" smtClean="0"/>
              <a:t>Required Trainings</a:t>
            </a:r>
          </a:p>
          <a:p>
            <a:pPr lvl="1">
              <a:spcBef>
                <a:spcPts val="600"/>
              </a:spcBef>
            </a:pPr>
            <a:r>
              <a:rPr lang="en-US" dirty="0" smtClean="0"/>
              <a:t>New Distributor Training – (NDT)</a:t>
            </a:r>
          </a:p>
          <a:p>
            <a:pPr lvl="1">
              <a:spcBef>
                <a:spcPts val="600"/>
              </a:spcBef>
            </a:pPr>
            <a:r>
              <a:rPr lang="en-US" dirty="0" smtClean="0"/>
              <a:t>Basic 5 – (B5)</a:t>
            </a:r>
          </a:p>
          <a:p>
            <a:pPr lvl="1">
              <a:spcBef>
                <a:spcPts val="600"/>
              </a:spcBef>
            </a:pPr>
            <a:r>
              <a:rPr lang="en-US" dirty="0" smtClean="0"/>
              <a:t>Executive Coordinator Certified Training – (ECCT)</a:t>
            </a:r>
          </a:p>
          <a:p>
            <a:pPr>
              <a:spcBef>
                <a:spcPts val="600"/>
              </a:spcBef>
            </a:pPr>
            <a:r>
              <a:rPr lang="en-US" dirty="0" smtClean="0"/>
              <a:t>Local Seminars</a:t>
            </a:r>
          </a:p>
          <a:p>
            <a:pPr>
              <a:spcBef>
                <a:spcPts val="600"/>
              </a:spcBef>
            </a:pPr>
            <a:r>
              <a:rPr lang="en-US" dirty="0" smtClean="0"/>
              <a:t>World Conference</a:t>
            </a:r>
          </a:p>
          <a:p>
            <a:pPr>
              <a:spcBef>
                <a:spcPts val="600"/>
              </a:spcBef>
            </a:pPr>
            <a:r>
              <a:rPr lang="en-US" dirty="0" smtClean="0"/>
              <a:t>National Convention</a:t>
            </a:r>
          </a:p>
          <a:p>
            <a:pPr>
              <a:spcBef>
                <a:spcPts val="600"/>
              </a:spcBef>
            </a:pPr>
            <a:r>
              <a:rPr lang="en-US" dirty="0" smtClean="0"/>
              <a:t>Leadership Conference</a:t>
            </a:r>
          </a:p>
        </p:txBody>
      </p:sp>
    </p:spTree>
    <p:extLst>
      <p:ext uri="{BB962C8B-B14F-4D97-AF65-F5344CB8AC3E}">
        <p14:creationId xmlns:p14="http://schemas.microsoft.com/office/powerpoint/2010/main" val="6899022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a:r>
              <a:rPr lang="en-US" dirty="0" smtClean="0"/>
              <a:t>NMTSS Advantage</a:t>
            </a:r>
            <a:endParaRPr lang="en-US" dirty="0">
              <a:solidFill>
                <a:schemeClr val="tx2"/>
              </a:solidFill>
            </a:endParaRPr>
          </a:p>
        </p:txBody>
      </p:sp>
      <p:sp>
        <p:nvSpPr>
          <p:cNvPr id="3" name="Text Placeholder 2"/>
          <p:cNvSpPr>
            <a:spLocks noGrp="1"/>
          </p:cNvSpPr>
          <p:nvPr>
            <p:ph type="body" sz="quarter" idx="10"/>
          </p:nvPr>
        </p:nvSpPr>
        <p:spPr>
          <a:xfrm>
            <a:off x="381000" y="1450503"/>
            <a:ext cx="8382000" cy="4264497"/>
          </a:xfrm>
        </p:spPr>
        <p:txBody>
          <a:bodyPr>
            <a:noAutofit/>
          </a:bodyPr>
          <a:lstStyle/>
          <a:p>
            <a:pPr>
              <a:spcBef>
                <a:spcPts val="600"/>
              </a:spcBef>
            </a:pPr>
            <a:r>
              <a:rPr lang="en-US" sz="2800" dirty="0" smtClean="0"/>
              <a:t>Unique and a Privilege</a:t>
            </a:r>
          </a:p>
          <a:p>
            <a:pPr>
              <a:spcBef>
                <a:spcPts val="600"/>
              </a:spcBef>
            </a:pPr>
            <a:r>
              <a:rPr lang="en-US" sz="2800" dirty="0" smtClean="0"/>
              <a:t>Implemented By Distributors</a:t>
            </a:r>
          </a:p>
          <a:p>
            <a:pPr>
              <a:spcBef>
                <a:spcPts val="600"/>
              </a:spcBef>
            </a:pPr>
            <a:r>
              <a:rPr lang="en-US" sz="2800" dirty="0" smtClean="0"/>
              <a:t>Leverages Time, Money and Human Resources</a:t>
            </a:r>
          </a:p>
          <a:p>
            <a:pPr>
              <a:spcBef>
                <a:spcPts val="600"/>
              </a:spcBef>
            </a:pPr>
            <a:r>
              <a:rPr lang="en-US" sz="2800" dirty="0" smtClean="0"/>
              <a:t>Builds Belief</a:t>
            </a:r>
          </a:p>
          <a:p>
            <a:pPr>
              <a:spcBef>
                <a:spcPts val="600"/>
              </a:spcBef>
            </a:pPr>
            <a:r>
              <a:rPr lang="en-US" sz="2800" dirty="0" smtClean="0"/>
              <a:t>Promotes Duplication</a:t>
            </a:r>
          </a:p>
          <a:p>
            <a:pPr>
              <a:spcBef>
                <a:spcPts val="600"/>
              </a:spcBef>
            </a:pPr>
            <a:r>
              <a:rPr lang="en-US" sz="2800" dirty="0" smtClean="0"/>
              <a:t>Validates your Business</a:t>
            </a:r>
          </a:p>
          <a:p>
            <a:pPr>
              <a:spcBef>
                <a:spcPts val="600"/>
              </a:spcBef>
            </a:pPr>
            <a:r>
              <a:rPr lang="en-US" sz="2800" dirty="0" smtClean="0"/>
              <a:t>Provides a Recognition Platform</a:t>
            </a:r>
            <a:endParaRPr lang="en-US" dirty="0" smtClean="0"/>
          </a:p>
        </p:txBody>
      </p:sp>
    </p:spTree>
    <p:extLst>
      <p:ext uri="{BB962C8B-B14F-4D97-AF65-F5344CB8AC3E}">
        <p14:creationId xmlns:p14="http://schemas.microsoft.com/office/powerpoint/2010/main" val="36405562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a:r>
              <a:rPr lang="en-US" dirty="0" smtClean="0"/>
              <a:t>What Must I Do To Make It Work</a:t>
            </a:r>
            <a:endParaRPr lang="en-US" dirty="0">
              <a:solidFill>
                <a:schemeClr val="tx2"/>
              </a:solidFill>
            </a:endParaRPr>
          </a:p>
        </p:txBody>
      </p:sp>
      <p:sp>
        <p:nvSpPr>
          <p:cNvPr id="3" name="Text Placeholder 2"/>
          <p:cNvSpPr>
            <a:spLocks noGrp="1"/>
          </p:cNvSpPr>
          <p:nvPr>
            <p:ph type="body" sz="quarter" idx="10"/>
          </p:nvPr>
        </p:nvSpPr>
        <p:spPr>
          <a:xfrm>
            <a:off x="381000" y="1450503"/>
            <a:ext cx="8382000" cy="4264497"/>
          </a:xfrm>
        </p:spPr>
        <p:txBody>
          <a:bodyPr>
            <a:noAutofit/>
          </a:bodyPr>
          <a:lstStyle/>
          <a:p>
            <a:pPr>
              <a:spcBef>
                <a:spcPts val="600"/>
              </a:spcBef>
            </a:pPr>
            <a:r>
              <a:rPr lang="en-US" sz="2800" dirty="0" smtClean="0"/>
              <a:t>Set Calendar Dates</a:t>
            </a:r>
          </a:p>
          <a:p>
            <a:pPr>
              <a:spcBef>
                <a:spcPts val="600"/>
              </a:spcBef>
            </a:pPr>
            <a:r>
              <a:rPr lang="en-US" sz="2800" dirty="0" smtClean="0"/>
              <a:t>Tickets in Advance</a:t>
            </a:r>
          </a:p>
          <a:p>
            <a:pPr>
              <a:spcBef>
                <a:spcPts val="600"/>
              </a:spcBef>
            </a:pPr>
            <a:r>
              <a:rPr lang="en-US" sz="2800" dirty="0" smtClean="0"/>
              <a:t>Be in Attendance</a:t>
            </a:r>
          </a:p>
          <a:p>
            <a:pPr>
              <a:spcBef>
                <a:spcPts val="600"/>
              </a:spcBef>
            </a:pPr>
            <a:r>
              <a:rPr lang="en-US" sz="2800" dirty="0" smtClean="0"/>
              <a:t>Bring Qualified Prospects or New Distributors – (&lt;  6 months)</a:t>
            </a:r>
          </a:p>
          <a:p>
            <a:pPr>
              <a:spcBef>
                <a:spcPts val="600"/>
              </a:spcBef>
            </a:pPr>
            <a:r>
              <a:rPr lang="en-US" sz="2800" dirty="0" smtClean="0"/>
              <a:t>Become a Component of the System</a:t>
            </a:r>
          </a:p>
          <a:p>
            <a:pPr>
              <a:spcBef>
                <a:spcPts val="600"/>
              </a:spcBef>
            </a:pPr>
            <a:r>
              <a:rPr lang="en-US" sz="2800" dirty="0" smtClean="0"/>
              <a:t>Build Event to Event</a:t>
            </a:r>
            <a:endParaRPr lang="en-US" dirty="0" smtClean="0"/>
          </a:p>
        </p:txBody>
      </p:sp>
    </p:spTree>
    <p:extLst>
      <p:ext uri="{BB962C8B-B14F-4D97-AF65-F5344CB8AC3E}">
        <p14:creationId xmlns:p14="http://schemas.microsoft.com/office/powerpoint/2010/main" val="64746609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a:r>
              <a:rPr lang="en-US" dirty="0" smtClean="0"/>
              <a:t>Selling Tickets</a:t>
            </a:r>
            <a:endParaRPr lang="en-US" dirty="0">
              <a:solidFill>
                <a:schemeClr val="tx2"/>
              </a:solidFill>
            </a:endParaRPr>
          </a:p>
        </p:txBody>
      </p:sp>
      <p:sp>
        <p:nvSpPr>
          <p:cNvPr id="3" name="Text Placeholder 2"/>
          <p:cNvSpPr>
            <a:spLocks noGrp="1"/>
          </p:cNvSpPr>
          <p:nvPr>
            <p:ph type="body" sz="quarter" idx="10"/>
          </p:nvPr>
        </p:nvSpPr>
        <p:spPr>
          <a:xfrm>
            <a:off x="381000" y="1450503"/>
            <a:ext cx="8382000" cy="4264497"/>
          </a:xfrm>
        </p:spPr>
        <p:txBody>
          <a:bodyPr>
            <a:noAutofit/>
          </a:bodyPr>
          <a:lstStyle/>
          <a:p>
            <a:pPr>
              <a:spcBef>
                <a:spcPts val="600"/>
              </a:spcBef>
            </a:pPr>
            <a:r>
              <a:rPr lang="en-US" sz="2800" dirty="0" smtClean="0"/>
              <a:t>We are ticket brokers</a:t>
            </a:r>
          </a:p>
          <a:p>
            <a:pPr>
              <a:spcBef>
                <a:spcPts val="600"/>
              </a:spcBef>
            </a:pPr>
            <a:r>
              <a:rPr lang="en-US" sz="2800" dirty="0" smtClean="0"/>
              <a:t>Recognize the value – know the content</a:t>
            </a:r>
          </a:p>
          <a:p>
            <a:pPr>
              <a:spcBef>
                <a:spcPts val="600"/>
              </a:spcBef>
            </a:pPr>
            <a:r>
              <a:rPr lang="en-US" sz="2800" dirty="0" smtClean="0"/>
              <a:t>We are promoters of the next speaker</a:t>
            </a:r>
          </a:p>
          <a:p>
            <a:pPr>
              <a:spcBef>
                <a:spcPts val="600"/>
              </a:spcBef>
            </a:pPr>
            <a:r>
              <a:rPr lang="en-US" sz="2800" dirty="0" smtClean="0"/>
              <a:t>Must hand over tickets in advance</a:t>
            </a:r>
          </a:p>
          <a:p>
            <a:pPr>
              <a:spcBef>
                <a:spcPts val="600"/>
              </a:spcBef>
            </a:pPr>
            <a:r>
              <a:rPr lang="en-US" sz="2800" dirty="0" smtClean="0"/>
              <a:t>Must commit to building event to event</a:t>
            </a:r>
          </a:p>
          <a:p>
            <a:pPr lvl="1">
              <a:spcBef>
                <a:spcPts val="600"/>
              </a:spcBef>
            </a:pPr>
            <a:r>
              <a:rPr lang="en-US" dirty="0" smtClean="0"/>
              <a:t>Set goals</a:t>
            </a:r>
          </a:p>
          <a:p>
            <a:pPr lvl="1">
              <a:spcBef>
                <a:spcPts val="600"/>
              </a:spcBef>
            </a:pPr>
            <a:r>
              <a:rPr lang="en-US" dirty="0" smtClean="0"/>
              <a:t>Be accountable</a:t>
            </a:r>
          </a:p>
          <a:p>
            <a:pPr lvl="1">
              <a:spcBef>
                <a:spcPts val="600"/>
              </a:spcBef>
            </a:pPr>
            <a:r>
              <a:rPr lang="en-US" dirty="0" smtClean="0"/>
              <a:t>Set consequences</a:t>
            </a:r>
          </a:p>
        </p:txBody>
      </p:sp>
    </p:spTree>
    <p:extLst>
      <p:ext uri="{BB962C8B-B14F-4D97-AF65-F5344CB8AC3E}">
        <p14:creationId xmlns:p14="http://schemas.microsoft.com/office/powerpoint/2010/main" val="264997742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447800"/>
            <a:ext cx="8382000" cy="3502497"/>
          </a:xfrm>
        </p:spPr>
        <p:txBody>
          <a:bodyPr>
            <a:noAutofit/>
          </a:bodyPr>
          <a:lstStyle/>
          <a:p>
            <a:pPr>
              <a:spcBef>
                <a:spcPts val="600"/>
              </a:spcBef>
            </a:pPr>
            <a:r>
              <a:rPr lang="en-US" sz="2800" dirty="0" smtClean="0"/>
              <a:t>The Management Performance Compensation Plan – “MPCP” Different than MLM’s</a:t>
            </a:r>
          </a:p>
          <a:p>
            <a:pPr lvl="1">
              <a:spcBef>
                <a:spcPts val="600"/>
              </a:spcBef>
            </a:pPr>
            <a:r>
              <a:rPr lang="en-US" dirty="0" smtClean="0"/>
              <a:t>Vertical verse Horizontal Distribution</a:t>
            </a:r>
          </a:p>
          <a:p>
            <a:pPr lvl="1">
              <a:spcBef>
                <a:spcPts val="600"/>
              </a:spcBef>
            </a:pPr>
            <a:r>
              <a:rPr lang="en-US" dirty="0" smtClean="0"/>
              <a:t>No Levels</a:t>
            </a:r>
          </a:p>
          <a:p>
            <a:pPr lvl="1">
              <a:spcBef>
                <a:spcPts val="600"/>
              </a:spcBef>
            </a:pPr>
            <a:r>
              <a:rPr lang="en-US" dirty="0" smtClean="0"/>
              <a:t>No Breakaways</a:t>
            </a:r>
          </a:p>
          <a:p>
            <a:pPr lvl="1">
              <a:spcBef>
                <a:spcPts val="600"/>
              </a:spcBef>
            </a:pPr>
            <a:r>
              <a:rPr lang="en-US" dirty="0" smtClean="0"/>
              <a:t>Accrual of volume from 365 to 720 days</a:t>
            </a:r>
          </a:p>
          <a:p>
            <a:pPr lvl="1">
              <a:spcBef>
                <a:spcPts val="600"/>
              </a:spcBef>
            </a:pPr>
            <a:r>
              <a:rPr lang="en-US" dirty="0" smtClean="0"/>
              <a:t>Own Multiple Business Centers</a:t>
            </a:r>
          </a:p>
          <a:p>
            <a:pPr lvl="1">
              <a:spcBef>
                <a:spcPts val="600"/>
              </a:spcBef>
            </a:pPr>
            <a:r>
              <a:rPr lang="en-US" dirty="0" smtClean="0"/>
              <a:t>A plan built on helping other people to succeed</a:t>
            </a:r>
          </a:p>
        </p:txBody>
      </p:sp>
      <p:sp>
        <p:nvSpPr>
          <p:cNvPr id="5" name="Title 1"/>
          <p:cNvSpPr>
            <a:spLocks noGrp="1"/>
          </p:cNvSpPr>
          <p:nvPr>
            <p:ph type="title"/>
          </p:nvPr>
        </p:nvSpPr>
        <p:spPr>
          <a:xfrm>
            <a:off x="381000" y="230188"/>
            <a:ext cx="8382000" cy="1163395"/>
          </a:xfrm>
        </p:spPr>
        <p:txBody>
          <a:bodyPr>
            <a:normAutofit/>
          </a:bodyPr>
          <a:lstStyle/>
          <a:p>
            <a:pPr algn="ctr"/>
            <a:r>
              <a:rPr lang="en-US" dirty="0" smtClean="0"/>
              <a:t>Your Strategic Advantages</a:t>
            </a:r>
            <a:endParaRPr lang="en-US" dirty="0">
              <a:solidFill>
                <a:schemeClr val="tx2"/>
              </a:solidFill>
            </a:endParaRPr>
          </a:p>
        </p:txBody>
      </p:sp>
    </p:spTree>
    <p:extLst>
      <p:ext uri="{BB962C8B-B14F-4D97-AF65-F5344CB8AC3E}">
        <p14:creationId xmlns:p14="http://schemas.microsoft.com/office/powerpoint/2010/main" val="41246890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a:r>
              <a:rPr lang="en-US" dirty="0" smtClean="0"/>
              <a:t>Your Strategic Advantages</a:t>
            </a:r>
            <a:endParaRPr lang="en-US" dirty="0">
              <a:solidFill>
                <a:schemeClr val="tx2"/>
              </a:solidFill>
            </a:endParaRPr>
          </a:p>
        </p:txBody>
      </p:sp>
      <p:sp>
        <p:nvSpPr>
          <p:cNvPr id="3" name="Text Placeholder 2"/>
          <p:cNvSpPr>
            <a:spLocks noGrp="1"/>
          </p:cNvSpPr>
          <p:nvPr>
            <p:ph type="body" sz="quarter" idx="10"/>
          </p:nvPr>
        </p:nvSpPr>
        <p:spPr>
          <a:xfrm>
            <a:off x="381000" y="1447800"/>
            <a:ext cx="8382000" cy="3502497"/>
          </a:xfrm>
        </p:spPr>
        <p:txBody>
          <a:bodyPr>
            <a:normAutofit lnSpcReduction="10000"/>
          </a:bodyPr>
          <a:lstStyle/>
          <a:p>
            <a:r>
              <a:rPr lang="en-US" dirty="0" smtClean="0"/>
              <a:t>Optimal Business Platform</a:t>
            </a:r>
          </a:p>
          <a:p>
            <a:pPr lvl="1"/>
            <a:r>
              <a:rPr lang="en-US" dirty="0" smtClean="0"/>
              <a:t>Your webportal is your store front – “Shop.com/</a:t>
            </a:r>
            <a:r>
              <a:rPr lang="en-US" dirty="0" err="1" smtClean="0"/>
              <a:t>dennisfranks</a:t>
            </a:r>
            <a:r>
              <a:rPr lang="en-US" dirty="0" smtClean="0"/>
              <a:t>”</a:t>
            </a:r>
          </a:p>
          <a:p>
            <a:pPr lvl="1"/>
            <a:r>
              <a:rPr lang="en-US" dirty="0" smtClean="0"/>
              <a:t>High tech – high touch…”Shop Consultant”</a:t>
            </a:r>
          </a:p>
          <a:p>
            <a:pPr lvl="1"/>
            <a:r>
              <a:rPr lang="en-US" dirty="0" smtClean="0"/>
              <a:t>Social shopping and Viral Marketing tools to make it happen!</a:t>
            </a:r>
          </a:p>
          <a:p>
            <a:r>
              <a:rPr lang="en-US" dirty="0" smtClean="0"/>
              <a:t>MA Marketing Strategy – “The Octopus Philosophy”</a:t>
            </a:r>
          </a:p>
        </p:txBody>
      </p:sp>
    </p:spTree>
    <p:extLst>
      <p:ext uri="{BB962C8B-B14F-4D97-AF65-F5344CB8AC3E}">
        <p14:creationId xmlns:p14="http://schemas.microsoft.com/office/powerpoint/2010/main" val="3052035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5" descr="Screen shot 2010-07-20 at 2.23.40 PM.png"/>
          <p:cNvPicPr>
            <a:picLocks noChangeAspect="1"/>
          </p:cNvPicPr>
          <p:nvPr/>
        </p:nvPicPr>
        <p:blipFill>
          <a:blip r:embed="rId5" cstate="print"/>
          <a:srcRect/>
          <a:stretch>
            <a:fillRect/>
          </a:stretch>
        </p:blipFill>
        <p:spPr bwMode="auto">
          <a:xfrm>
            <a:off x="-25400" y="0"/>
            <a:ext cx="9169400" cy="6862763"/>
          </a:xfrm>
          <a:prstGeom prst="rect">
            <a:avLst/>
          </a:prstGeom>
          <a:noFill/>
          <a:ln w="9525">
            <a:noFill/>
            <a:miter lim="800000"/>
            <a:headEnd/>
            <a:tailEnd/>
          </a:ln>
        </p:spPr>
      </p:pic>
      <p:pic>
        <p:nvPicPr>
          <p:cNvPr id="3" name="Octopus_Viral_01_green_Custom.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3774928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2047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fill="hold" display="0">
                  <p:stCondLst>
                    <p:cond delay="indefinite"/>
                  </p:stCondLst>
                </p:cTn>
                <p:tgtEl>
                  <p:spTgt spid="3"/>
                </p:tgtEl>
              </p:cMediaNode>
            </p:video>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a:r>
              <a:rPr lang="en-US" dirty="0" smtClean="0"/>
              <a:t>Your Strategic Advantages</a:t>
            </a:r>
            <a:endParaRPr lang="en-US" dirty="0">
              <a:solidFill>
                <a:schemeClr val="tx2"/>
              </a:solidFill>
            </a:endParaRPr>
          </a:p>
        </p:txBody>
      </p:sp>
      <p:sp>
        <p:nvSpPr>
          <p:cNvPr id="3" name="Text Placeholder 2"/>
          <p:cNvSpPr>
            <a:spLocks noGrp="1"/>
          </p:cNvSpPr>
          <p:nvPr>
            <p:ph type="body" sz="quarter" idx="10"/>
          </p:nvPr>
        </p:nvSpPr>
        <p:spPr>
          <a:xfrm>
            <a:off x="152400" y="1295400"/>
            <a:ext cx="4254960" cy="3502497"/>
          </a:xfrm>
        </p:spPr>
        <p:txBody>
          <a:bodyPr>
            <a:normAutofit/>
          </a:bodyPr>
          <a:lstStyle/>
          <a:p>
            <a:r>
              <a:rPr lang="en-US" dirty="0" smtClean="0"/>
              <a:t>Shop.com Acquisition</a:t>
            </a:r>
          </a:p>
          <a:p>
            <a:pPr lvl="1"/>
            <a:r>
              <a:rPr lang="en-US" dirty="0" smtClean="0"/>
              <a:t>Technology</a:t>
            </a:r>
          </a:p>
          <a:p>
            <a:pPr lvl="1"/>
            <a:r>
              <a:rPr lang="en-US" dirty="0" smtClean="0"/>
              <a:t>URL “Shop.com”</a:t>
            </a:r>
          </a:p>
          <a:p>
            <a:pPr lvl="1"/>
            <a:r>
              <a:rPr lang="en-US" dirty="0" smtClean="0"/>
              <a:t>Human Resources</a:t>
            </a:r>
          </a:p>
          <a:p>
            <a:pPr lvl="1"/>
            <a:r>
              <a:rPr lang="en-US" dirty="0" smtClean="0"/>
              <a:t>Customers</a:t>
            </a:r>
          </a:p>
        </p:txBody>
      </p:sp>
      <p:grpSp>
        <p:nvGrpSpPr>
          <p:cNvPr id="6" name="Group 5"/>
          <p:cNvGrpSpPr/>
          <p:nvPr/>
        </p:nvGrpSpPr>
        <p:grpSpPr>
          <a:xfrm>
            <a:off x="4450080" y="1554480"/>
            <a:ext cx="4389120" cy="3474720"/>
            <a:chOff x="170376" y="243040"/>
            <a:chExt cx="8888255" cy="6457205"/>
          </a:xfrm>
        </p:grpSpPr>
        <p:sp>
          <p:nvSpPr>
            <p:cNvPr id="7" name="TextBox 6"/>
            <p:cNvSpPr txBox="1"/>
            <p:nvPr/>
          </p:nvSpPr>
          <p:spPr>
            <a:xfrm>
              <a:off x="1319010" y="243040"/>
              <a:ext cx="6656367" cy="947388"/>
            </a:xfrm>
            <a:prstGeom prst="rect">
              <a:avLst/>
            </a:prstGeom>
            <a:noFill/>
          </p:spPr>
          <p:txBody>
            <a:bodyPr wrap="square" rtlCol="0">
              <a:spAutoFit/>
            </a:bodyPr>
            <a:lstStyle/>
            <a:p>
              <a:pPr algn="ctr"/>
              <a:r>
                <a:rPr lang="en-US" sz="2000" dirty="0" smtClean="0"/>
                <a:t>Acquisition</a:t>
              </a:r>
              <a:r>
                <a:rPr lang="en-US" sz="2800" dirty="0" smtClean="0"/>
                <a:t> in News</a:t>
              </a:r>
              <a:endParaRPr lang="en-US" sz="2800" dirty="0"/>
            </a:p>
          </p:txBody>
        </p:sp>
        <p:sp>
          <p:nvSpPr>
            <p:cNvPr id="8" name="TextBox 7"/>
            <p:cNvSpPr txBox="1"/>
            <p:nvPr/>
          </p:nvSpPr>
          <p:spPr>
            <a:xfrm>
              <a:off x="521623" y="3167390"/>
              <a:ext cx="8164538" cy="543355"/>
            </a:xfrm>
            <a:prstGeom prst="rect">
              <a:avLst/>
            </a:prstGeom>
            <a:noFill/>
          </p:spPr>
          <p:txBody>
            <a:bodyPr wrap="square" rtlCol="0">
              <a:spAutoFit/>
            </a:bodyPr>
            <a:lstStyle/>
            <a:p>
              <a:pPr algn="ctr"/>
              <a:r>
                <a:rPr lang="en-US" sz="1600" dirty="0" smtClean="0"/>
                <a:t>Coverage in over 300 media outlets </a:t>
              </a:r>
              <a:endParaRPr lang="en-US" sz="1600" dirty="0"/>
            </a:p>
          </p:txBody>
        </p:sp>
        <p:pic>
          <p:nvPicPr>
            <p:cNvPr id="9" name="Picture 8" descr="Screen shot 2010-12-18 at 11.45.44 AM.png"/>
            <p:cNvPicPr>
              <a:picLocks noChangeAspect="1"/>
            </p:cNvPicPr>
            <p:nvPr/>
          </p:nvPicPr>
          <p:blipFill>
            <a:blip r:embed="rId3" cstate="print"/>
            <a:stretch>
              <a:fillRect/>
            </a:stretch>
          </p:blipFill>
          <p:spPr>
            <a:xfrm>
              <a:off x="170376" y="3905047"/>
              <a:ext cx="2447457" cy="1223729"/>
            </a:xfrm>
            <a:prstGeom prst="rect">
              <a:avLst/>
            </a:prstGeom>
            <a:ln>
              <a:noFill/>
            </a:ln>
            <a:effectLst>
              <a:softEdge rad="112500"/>
            </a:effectLst>
          </p:spPr>
        </p:pic>
        <p:pic>
          <p:nvPicPr>
            <p:cNvPr id="10" name="Picture 9" descr="Screen shot 2010-12-18 at 11.52.56 AM.png"/>
            <p:cNvPicPr>
              <a:picLocks noChangeAspect="1"/>
            </p:cNvPicPr>
            <p:nvPr/>
          </p:nvPicPr>
          <p:blipFill>
            <a:blip r:embed="rId4" cstate="print"/>
            <a:srcRect l="5488"/>
            <a:stretch>
              <a:fillRect/>
            </a:stretch>
          </p:blipFill>
          <p:spPr>
            <a:xfrm>
              <a:off x="288640" y="1124626"/>
              <a:ext cx="1289659" cy="1347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Screen shot 2010-12-18 at 11.52.33 AM.png"/>
            <p:cNvPicPr>
              <a:picLocks noChangeAspect="1"/>
            </p:cNvPicPr>
            <p:nvPr/>
          </p:nvPicPr>
          <p:blipFill>
            <a:blip r:embed="rId5" cstate="print"/>
            <a:stretch>
              <a:fillRect/>
            </a:stretch>
          </p:blipFill>
          <p:spPr>
            <a:xfrm>
              <a:off x="2028703" y="1135468"/>
              <a:ext cx="1761552" cy="1336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1" descr="Screen shot 2010-12-18 at 11.53.27 AM.png"/>
            <p:cNvPicPr>
              <a:picLocks noChangeAspect="1"/>
            </p:cNvPicPr>
            <p:nvPr/>
          </p:nvPicPr>
          <p:blipFill>
            <a:blip r:embed="rId6" cstate="print"/>
            <a:stretch>
              <a:fillRect/>
            </a:stretch>
          </p:blipFill>
          <p:spPr>
            <a:xfrm>
              <a:off x="6938730" y="1135468"/>
              <a:ext cx="2119901" cy="13469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descr="Screen shot 2010-12-18 at 11.54.32 AM.png"/>
            <p:cNvPicPr>
              <a:picLocks noChangeAspect="1"/>
            </p:cNvPicPr>
            <p:nvPr/>
          </p:nvPicPr>
          <p:blipFill>
            <a:blip r:embed="rId7" cstate="print"/>
            <a:stretch>
              <a:fillRect/>
            </a:stretch>
          </p:blipFill>
          <p:spPr>
            <a:xfrm>
              <a:off x="3921224" y="1941442"/>
              <a:ext cx="2794000"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descr="Screen shot 2010-12-18 at 11.51.37 AM.png"/>
            <p:cNvPicPr>
              <a:picLocks noChangeAspect="1"/>
            </p:cNvPicPr>
            <p:nvPr/>
          </p:nvPicPr>
          <p:blipFill>
            <a:blip r:embed="rId8" cstate="print"/>
            <a:stretch>
              <a:fillRect/>
            </a:stretch>
          </p:blipFill>
          <p:spPr>
            <a:xfrm>
              <a:off x="3862964" y="1158366"/>
              <a:ext cx="2914638" cy="667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descr="Screen shot 2010-12-18 at 11.49.25 AM.png"/>
            <p:cNvPicPr>
              <a:picLocks noChangeAspect="1"/>
            </p:cNvPicPr>
            <p:nvPr/>
          </p:nvPicPr>
          <p:blipFill>
            <a:blip r:embed="rId9" cstate="print"/>
            <a:stretch>
              <a:fillRect/>
            </a:stretch>
          </p:blipFill>
          <p:spPr>
            <a:xfrm>
              <a:off x="3520524" y="6088808"/>
              <a:ext cx="2606123" cy="6114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Screen shot 2010-12-18 at 11.46.07 AM.png"/>
            <p:cNvPicPr>
              <a:picLocks noChangeAspect="1"/>
            </p:cNvPicPr>
            <p:nvPr/>
          </p:nvPicPr>
          <p:blipFill>
            <a:blip r:embed="rId10" cstate="print"/>
            <a:stretch>
              <a:fillRect/>
            </a:stretch>
          </p:blipFill>
          <p:spPr>
            <a:xfrm>
              <a:off x="216984" y="6141437"/>
              <a:ext cx="3172311" cy="558808"/>
            </a:xfrm>
            <a:prstGeom prst="rect">
              <a:avLst/>
            </a:prstGeom>
          </p:spPr>
        </p:pic>
        <p:pic>
          <p:nvPicPr>
            <p:cNvPr id="17" name="Picture 16" descr="Screen shot 2010-12-18 at 11.48.18 AM.png"/>
            <p:cNvPicPr>
              <a:picLocks noChangeAspect="1"/>
            </p:cNvPicPr>
            <p:nvPr/>
          </p:nvPicPr>
          <p:blipFill>
            <a:blip r:embed="rId11" cstate="print"/>
            <a:srcRect r="4046"/>
            <a:stretch>
              <a:fillRect/>
            </a:stretch>
          </p:blipFill>
          <p:spPr>
            <a:xfrm>
              <a:off x="2909479" y="4659762"/>
              <a:ext cx="3036653" cy="57415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Screen shot 2010-12-18 at 12.06.57 PM.png"/>
            <p:cNvPicPr>
              <a:picLocks noChangeAspect="1"/>
            </p:cNvPicPr>
            <p:nvPr/>
          </p:nvPicPr>
          <p:blipFill>
            <a:blip r:embed="rId12" cstate="print"/>
            <a:srcRect/>
            <a:stretch>
              <a:fillRect/>
            </a:stretch>
          </p:blipFill>
          <p:spPr>
            <a:xfrm>
              <a:off x="6380852" y="4045684"/>
              <a:ext cx="2402703" cy="571611"/>
            </a:xfrm>
            <a:prstGeom prst="rect">
              <a:avLst/>
            </a:prstGeom>
            <a:ln>
              <a:noFill/>
            </a:ln>
            <a:effectLst>
              <a:outerShdw blurRad="190500" algn="tl" rotWithShape="0">
                <a:srgbClr val="000000">
                  <a:alpha val="70000"/>
                </a:srgbClr>
              </a:outerShdw>
            </a:effectLst>
          </p:spPr>
        </p:pic>
        <p:pic>
          <p:nvPicPr>
            <p:cNvPr id="19" name="Picture 18" descr="Screen shot 2010-12-18 at 12.10.46 PM.png"/>
            <p:cNvPicPr>
              <a:picLocks noChangeAspect="1"/>
            </p:cNvPicPr>
            <p:nvPr/>
          </p:nvPicPr>
          <p:blipFill>
            <a:blip r:embed="rId13" cstate="print"/>
            <a:stretch>
              <a:fillRect/>
            </a:stretch>
          </p:blipFill>
          <p:spPr>
            <a:xfrm>
              <a:off x="2711395" y="4045684"/>
              <a:ext cx="3403600" cy="457200"/>
            </a:xfrm>
            <a:prstGeom prst="rect">
              <a:avLst/>
            </a:prstGeom>
          </p:spPr>
        </p:pic>
        <p:pic>
          <p:nvPicPr>
            <p:cNvPr id="20" name="Picture 19" descr="Screen shot 2010-12-18 at 12.10.01 PM.png"/>
            <p:cNvPicPr>
              <a:picLocks noChangeAspect="1"/>
            </p:cNvPicPr>
            <p:nvPr/>
          </p:nvPicPr>
          <p:blipFill>
            <a:blip r:embed="rId14" cstate="print"/>
            <a:stretch>
              <a:fillRect/>
            </a:stretch>
          </p:blipFill>
          <p:spPr>
            <a:xfrm>
              <a:off x="293720" y="5233914"/>
              <a:ext cx="2324113" cy="720019"/>
            </a:xfrm>
            <a:prstGeom prst="rect">
              <a:avLst/>
            </a:prstGeom>
          </p:spPr>
        </p:pic>
        <p:pic>
          <p:nvPicPr>
            <p:cNvPr id="21" name="Picture 20" descr="Screen shot 2010-12-18 at 12.14.42 PM.png"/>
            <p:cNvPicPr>
              <a:picLocks noChangeAspect="1"/>
            </p:cNvPicPr>
            <p:nvPr/>
          </p:nvPicPr>
          <p:blipFill>
            <a:blip r:embed="rId15" cstate="print"/>
            <a:stretch>
              <a:fillRect/>
            </a:stretch>
          </p:blipFill>
          <p:spPr>
            <a:xfrm>
              <a:off x="3196396" y="5386416"/>
              <a:ext cx="2540000" cy="482600"/>
            </a:xfrm>
            <a:prstGeom prst="rect">
              <a:avLst/>
            </a:prstGeom>
          </p:spPr>
        </p:pic>
        <p:pic>
          <p:nvPicPr>
            <p:cNvPr id="22" name="Picture 21" descr="Screen shot 2010-12-18 at 11.49.02 AM.png"/>
            <p:cNvPicPr>
              <a:picLocks noChangeAspect="1"/>
            </p:cNvPicPr>
            <p:nvPr/>
          </p:nvPicPr>
          <p:blipFill>
            <a:blip r:embed="rId16" cstate="print"/>
            <a:stretch>
              <a:fillRect/>
            </a:stretch>
          </p:blipFill>
          <p:spPr>
            <a:xfrm>
              <a:off x="6266471" y="4973291"/>
              <a:ext cx="2642675" cy="707662"/>
            </a:xfrm>
            <a:prstGeom prst="rect">
              <a:avLst/>
            </a:prstGeom>
          </p:spPr>
        </p:pic>
        <p:pic>
          <p:nvPicPr>
            <p:cNvPr id="23" name="Picture 22" descr="Screen shot 2010-12-18 at 12.20.13 PM.png"/>
            <p:cNvPicPr>
              <a:picLocks noChangeAspect="1"/>
            </p:cNvPicPr>
            <p:nvPr/>
          </p:nvPicPr>
          <p:blipFill>
            <a:blip r:embed="rId17" cstate="print"/>
            <a:stretch>
              <a:fillRect/>
            </a:stretch>
          </p:blipFill>
          <p:spPr>
            <a:xfrm>
              <a:off x="6278631" y="5953933"/>
              <a:ext cx="2708344" cy="697604"/>
            </a:xfrm>
            <a:prstGeom prst="rect">
              <a:avLst/>
            </a:prstGeom>
          </p:spPr>
        </p:pic>
      </p:grpSp>
      <p:cxnSp>
        <p:nvCxnSpPr>
          <p:cNvPr id="25" name="Straight Connector 24"/>
          <p:cNvCxnSpPr/>
          <p:nvPr/>
        </p:nvCxnSpPr>
        <p:spPr>
          <a:xfrm>
            <a:off x="4164758" y="1066800"/>
            <a:ext cx="0" cy="4434840"/>
          </a:xfrm>
          <a:prstGeom prst="line">
            <a:avLst/>
          </a:prstGeom>
          <a:ln w="38100">
            <a:solidFill>
              <a:schemeClr val="tx1">
                <a:lumMod val="95000"/>
                <a:lumOff val="5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2583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a:r>
              <a:rPr lang="en-US" dirty="0" smtClean="0"/>
              <a:t>Your Strategic Advantages</a:t>
            </a:r>
            <a:endParaRPr lang="en-US" dirty="0">
              <a:solidFill>
                <a:schemeClr val="tx2"/>
              </a:solidFill>
            </a:endParaRPr>
          </a:p>
        </p:txBody>
      </p:sp>
      <p:sp>
        <p:nvSpPr>
          <p:cNvPr id="3" name="Text Placeholder 2"/>
          <p:cNvSpPr>
            <a:spLocks noGrp="1"/>
          </p:cNvSpPr>
          <p:nvPr>
            <p:ph type="body" sz="quarter" idx="10"/>
          </p:nvPr>
        </p:nvSpPr>
        <p:spPr>
          <a:xfrm>
            <a:off x="381000" y="1371600"/>
            <a:ext cx="8382000" cy="3502497"/>
          </a:xfrm>
        </p:spPr>
        <p:txBody>
          <a:bodyPr>
            <a:normAutofit/>
          </a:bodyPr>
          <a:lstStyle/>
          <a:p>
            <a:r>
              <a:rPr lang="en-US" dirty="0" smtClean="0"/>
              <a:t>Multiple Marketing Engines</a:t>
            </a:r>
          </a:p>
          <a:p>
            <a:pPr lvl="1"/>
            <a:r>
              <a:rPr lang="en-US" dirty="0" smtClean="0"/>
              <a:t>Internet Sales</a:t>
            </a:r>
          </a:p>
          <a:p>
            <a:pPr lvl="1"/>
            <a:r>
              <a:rPr lang="en-US" dirty="0" smtClean="0"/>
              <a:t>Home Shopping Sales</a:t>
            </a:r>
          </a:p>
          <a:p>
            <a:pPr lvl="1"/>
            <a:r>
              <a:rPr lang="en-US" dirty="0" smtClean="0"/>
              <a:t>Catalog Sales</a:t>
            </a:r>
          </a:p>
          <a:p>
            <a:pPr lvl="1"/>
            <a:r>
              <a:rPr lang="en-US" dirty="0" smtClean="0"/>
              <a:t>Direct Sales</a:t>
            </a:r>
          </a:p>
          <a:p>
            <a:pPr lvl="1"/>
            <a:r>
              <a:rPr lang="en-US" dirty="0" smtClean="0"/>
              <a:t>Network Marketing </a:t>
            </a:r>
            <a:r>
              <a:rPr lang="en-US" dirty="0"/>
              <a:t>S</a:t>
            </a:r>
            <a:r>
              <a:rPr lang="en-US" dirty="0" smtClean="0"/>
              <a:t>ales</a:t>
            </a:r>
          </a:p>
          <a:p>
            <a:pPr lvl="1"/>
            <a:r>
              <a:rPr lang="en-US" dirty="0" smtClean="0"/>
              <a:t>Franchise Sales</a:t>
            </a:r>
          </a:p>
        </p:txBody>
      </p:sp>
    </p:spTree>
    <p:extLst>
      <p:ext uri="{BB962C8B-B14F-4D97-AF65-F5344CB8AC3E}">
        <p14:creationId xmlns:p14="http://schemas.microsoft.com/office/powerpoint/2010/main" val="186753739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277508" name="Rectangle 9"/>
          <p:cNvSpPr>
            <a:spLocks noChangeArrowheads="1"/>
          </p:cNvSpPr>
          <p:nvPr/>
        </p:nvSpPr>
        <p:spPr bwMode="auto">
          <a:xfrm>
            <a:off x="3429000" y="1447800"/>
            <a:ext cx="2133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GB" dirty="0">
                <a:solidFill>
                  <a:srgbClr val="437AA7"/>
                </a:solidFill>
                <a:latin typeface="Trebuchet MS" pitchFamily="34" charset="0"/>
              </a:rPr>
              <a:t>Product Brokerage</a:t>
            </a:r>
          </a:p>
        </p:txBody>
      </p:sp>
      <p:sp>
        <p:nvSpPr>
          <p:cNvPr id="277511" name="Rectangle 9"/>
          <p:cNvSpPr>
            <a:spLocks noChangeArrowheads="1"/>
          </p:cNvSpPr>
          <p:nvPr/>
        </p:nvSpPr>
        <p:spPr bwMode="auto">
          <a:xfrm>
            <a:off x="3200400" y="4862513"/>
            <a:ext cx="2743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GB" dirty="0">
                <a:solidFill>
                  <a:srgbClr val="437AA7"/>
                </a:solidFill>
                <a:latin typeface="Trebuchet MS" pitchFamily="34" charset="0"/>
              </a:rPr>
              <a:t>Social Shopping &amp; </a:t>
            </a:r>
            <a:br>
              <a:rPr lang="en-GB" dirty="0">
                <a:solidFill>
                  <a:srgbClr val="437AA7"/>
                </a:solidFill>
                <a:latin typeface="Trebuchet MS" pitchFamily="34" charset="0"/>
              </a:rPr>
            </a:br>
            <a:r>
              <a:rPr lang="en-GB" dirty="0">
                <a:solidFill>
                  <a:srgbClr val="437AA7"/>
                </a:solidFill>
                <a:latin typeface="Trebuchet MS" pitchFamily="34" charset="0"/>
              </a:rPr>
              <a:t>One-to-One Marketing</a:t>
            </a:r>
          </a:p>
        </p:txBody>
      </p:sp>
      <p:sp>
        <p:nvSpPr>
          <p:cNvPr id="277516" name="Rectangle 12"/>
          <p:cNvSpPr>
            <a:spLocks noChangeArrowheads="1"/>
          </p:cNvSpPr>
          <p:nvPr/>
        </p:nvSpPr>
        <p:spPr bwMode="auto">
          <a:xfrm>
            <a:off x="0" y="57150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sz="2800" b="1" dirty="0">
                <a:solidFill>
                  <a:srgbClr val="437AA7"/>
                </a:solidFill>
                <a:latin typeface="Trebuchet MS" pitchFamily="34" charset="0"/>
              </a:rPr>
              <a:t>Our systems, tools and technologies support your efforts to generate an ongoing income.</a:t>
            </a:r>
          </a:p>
        </p:txBody>
      </p:sp>
      <p:sp>
        <p:nvSpPr>
          <p:cNvPr id="277509" name="Rectangle 9"/>
          <p:cNvSpPr>
            <a:spLocks noChangeArrowheads="1"/>
          </p:cNvSpPr>
          <p:nvPr/>
        </p:nvSpPr>
        <p:spPr bwMode="auto">
          <a:xfrm>
            <a:off x="6934200" y="3916363"/>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GB" dirty="0">
                <a:solidFill>
                  <a:srgbClr val="437AA7"/>
                </a:solidFill>
                <a:latin typeface="Trebuchet MS" pitchFamily="34" charset="0"/>
              </a:rPr>
              <a:t>Internet Marketing</a:t>
            </a:r>
            <a:br>
              <a:rPr lang="en-GB" dirty="0">
                <a:solidFill>
                  <a:srgbClr val="437AA7"/>
                </a:solidFill>
                <a:latin typeface="Trebuchet MS" pitchFamily="34" charset="0"/>
              </a:rPr>
            </a:br>
            <a:r>
              <a:rPr lang="en-GB" dirty="0">
                <a:solidFill>
                  <a:srgbClr val="437AA7"/>
                </a:solidFill>
                <a:latin typeface="Trebuchet MS" pitchFamily="34" charset="0"/>
              </a:rPr>
              <a:t>Support</a:t>
            </a:r>
          </a:p>
        </p:txBody>
      </p:sp>
      <p:sp>
        <p:nvSpPr>
          <p:cNvPr id="277510" name="Rectangle 9"/>
          <p:cNvSpPr>
            <a:spLocks noChangeArrowheads="1"/>
          </p:cNvSpPr>
          <p:nvPr/>
        </p:nvSpPr>
        <p:spPr bwMode="auto">
          <a:xfrm>
            <a:off x="381000" y="3948113"/>
            <a:ext cx="1752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GB" dirty="0">
                <a:solidFill>
                  <a:srgbClr val="437AA7"/>
                </a:solidFill>
                <a:latin typeface="Trebuchet MS" pitchFamily="34" charset="0"/>
              </a:rPr>
              <a:t>Training &amp; Support</a:t>
            </a:r>
          </a:p>
        </p:txBody>
      </p:sp>
      <p:pic>
        <p:nvPicPr>
          <p:cNvPr id="244743" name="Picture 2" descr="thin colorPanels_topLight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5450" y="-1498600"/>
            <a:ext cx="21913850"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4744" name="Picture 3" descr="thin colorPanels_TopExtraLightS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1425575"/>
            <a:ext cx="44958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4745" name="Rectangle 5"/>
          <p:cNvSpPr txBox="1">
            <a:spLocks noChangeArrowheads="1"/>
          </p:cNvSpPr>
          <p:nvPr/>
        </p:nvSpPr>
        <p:spPr bwMode="auto">
          <a:xfrm>
            <a:off x="2438400" y="76200"/>
            <a:ext cx="6858000" cy="5334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fontAlgn="base" hangingPunct="0">
              <a:spcBef>
                <a:spcPct val="0"/>
              </a:spcBef>
              <a:spcAft>
                <a:spcPct val="0"/>
              </a:spcAft>
            </a:pPr>
            <a:r>
              <a:rPr lang="en-US" sz="2600" b="1" dirty="0">
                <a:solidFill>
                  <a:srgbClr val="FFFFFF"/>
                </a:solidFill>
                <a:latin typeface="Trebuchet MS" pitchFamily="34" charset="0"/>
              </a:rPr>
              <a:t>Components That Drive Your Success</a:t>
            </a:r>
            <a:endParaRPr lang="en-US" sz="2600" b="1" dirty="0">
              <a:solidFill>
                <a:srgbClr val="FFFFFF"/>
              </a:solidFill>
              <a:latin typeface="Verdana" pitchFamily="34" charset="0"/>
            </a:endParaRPr>
          </a:p>
        </p:txBody>
      </p:sp>
      <p:grpSp>
        <p:nvGrpSpPr>
          <p:cNvPr id="244746" name="Group 10"/>
          <p:cNvGrpSpPr>
            <a:grpSpLocks/>
          </p:cNvGrpSpPr>
          <p:nvPr/>
        </p:nvGrpSpPr>
        <p:grpSpPr bwMode="auto">
          <a:xfrm>
            <a:off x="0" y="0"/>
            <a:ext cx="2438400" cy="482600"/>
            <a:chOff x="0" y="-16"/>
            <a:chExt cx="1536" cy="304"/>
          </a:xfrm>
        </p:grpSpPr>
        <p:sp>
          <p:nvSpPr>
            <p:cNvPr id="244748" name="Rectangle 7"/>
            <p:cNvSpPr>
              <a:spLocks noChangeArrowheads="1"/>
            </p:cNvSpPr>
            <p:nvPr/>
          </p:nvSpPr>
          <p:spPr bwMode="auto">
            <a:xfrm>
              <a:off x="0" y="0"/>
              <a:ext cx="15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4800" b="1" dirty="0">
                  <a:solidFill>
                    <a:srgbClr val="000000"/>
                  </a:solidFill>
                  <a:latin typeface="Trebuchet MS" pitchFamily="34" charset="0"/>
                </a:rPr>
                <a:t> m</a:t>
              </a:r>
              <a:r>
                <a:rPr lang="en-US" sz="4800" b="1" dirty="0">
                  <a:solidFill>
                    <a:srgbClr val="4585B7"/>
                  </a:solidFill>
                  <a:latin typeface="Trebuchet MS" pitchFamily="34" charset="0"/>
                </a:rPr>
                <a:t>a</a:t>
              </a:r>
              <a:endParaRPr lang="en-US" sz="20000" b="1" dirty="0">
                <a:solidFill>
                  <a:srgbClr val="FFFFFF"/>
                </a:solidFill>
                <a:latin typeface="Trebuchet MS" pitchFamily="34" charset="0"/>
              </a:endParaRPr>
            </a:p>
          </p:txBody>
        </p:sp>
        <p:sp>
          <p:nvSpPr>
            <p:cNvPr id="244749" name="Rectangle 7"/>
            <p:cNvSpPr>
              <a:spLocks noChangeArrowheads="1"/>
            </p:cNvSpPr>
            <p:nvPr/>
          </p:nvSpPr>
          <p:spPr bwMode="auto">
            <a:xfrm>
              <a:off x="944" y="-1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fontAlgn="base" hangingPunct="0">
                <a:spcBef>
                  <a:spcPct val="0"/>
                </a:spcBef>
                <a:spcAft>
                  <a:spcPct val="0"/>
                </a:spcAft>
              </a:pPr>
              <a:r>
                <a:rPr lang="en-US" sz="2400" b="1" baseline="30000" dirty="0">
                  <a:solidFill>
                    <a:srgbClr val="00000F"/>
                  </a:solidFill>
                  <a:latin typeface="Trebuchet MS" pitchFamily="34" charset="0"/>
                </a:rPr>
                <a:t>®</a:t>
              </a:r>
              <a:endParaRPr lang="en-US" sz="20000" b="1" dirty="0">
                <a:solidFill>
                  <a:srgbClr val="FFFFFF"/>
                </a:solidFill>
                <a:latin typeface="Trebuchet MS" pitchFamily="34" charset="0"/>
              </a:endParaRPr>
            </a:p>
          </p:txBody>
        </p:sp>
      </p:grpSp>
      <p:pic>
        <p:nvPicPr>
          <p:cNvPr id="2" name="Picture 1" descr="USCAN_ENG_Engine20110921.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981200"/>
            <a:ext cx="9144000" cy="280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6934200" y="4251325"/>
            <a:ext cx="1981200" cy="32067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i="0" u="none" strike="noStrike" cap="none" normalizeH="0" baseline="0" dirty="0" smtClean="0">
                <a:ln>
                  <a:noFill/>
                </a:ln>
                <a:solidFill>
                  <a:srgbClr val="336699"/>
                </a:solidFill>
                <a:effectLst/>
                <a:latin typeface="Trebuchet MS" pitchFamily="34" charset="0"/>
                <a:ea typeface="ＭＳ Ｐゴシック" pitchFamily="-80" charset="-128"/>
              </a:rPr>
              <a:t> &amp; Social Media</a:t>
            </a:r>
          </a:p>
        </p:txBody>
      </p:sp>
    </p:spTree>
    <p:extLst>
      <p:ext uri="{BB962C8B-B14F-4D97-AF65-F5344CB8AC3E}">
        <p14:creationId xmlns:p14="http://schemas.microsoft.com/office/powerpoint/2010/main" val="87165130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438400"/>
            <a:ext cx="7043208" cy="1293812"/>
          </a:xfrm>
        </p:spPr>
        <p:txBody>
          <a:bodyPr/>
          <a:lstStyle/>
          <a:p>
            <a:pPr algn="ctr"/>
            <a:r>
              <a:rPr lang="en-US" sz="3600" dirty="0" smtClean="0"/>
              <a:t>is </a:t>
            </a:r>
            <a:r>
              <a:rPr lang="en-US" sz="3600" dirty="0"/>
              <a:t>the </a:t>
            </a:r>
            <a:r>
              <a:rPr lang="en-US" sz="3600" dirty="0" smtClean="0"/>
              <a:t>competitive </a:t>
            </a:r>
            <a:r>
              <a:rPr lang="en-US" sz="3600" dirty="0"/>
              <a:t>advantage one business has over its competitive </a:t>
            </a:r>
            <a:r>
              <a:rPr lang="en-US" sz="3600" dirty="0" smtClean="0"/>
              <a:t>rival entities </a:t>
            </a:r>
            <a:r>
              <a:rPr lang="en-US" sz="3600" dirty="0"/>
              <a:t>within a certain industry.</a:t>
            </a:r>
          </a:p>
        </p:txBody>
      </p:sp>
      <p:sp>
        <p:nvSpPr>
          <p:cNvPr id="4" name="Text Placeholder 3"/>
          <p:cNvSpPr>
            <a:spLocks noGrp="1"/>
          </p:cNvSpPr>
          <p:nvPr>
            <p:ph type="body" sz="quarter" idx="10"/>
          </p:nvPr>
        </p:nvSpPr>
        <p:spPr>
          <a:xfrm>
            <a:off x="533400" y="838200"/>
            <a:ext cx="7690114" cy="1384994"/>
          </a:xfrm>
        </p:spPr>
        <p:txBody>
          <a:bodyPr/>
          <a:lstStyle/>
          <a:p>
            <a:pPr algn="ctr"/>
            <a:r>
              <a:rPr lang="en-US" sz="6600" dirty="0" smtClean="0">
                <a:effectLst/>
              </a:rPr>
              <a:t>T</a:t>
            </a:r>
            <a:r>
              <a:rPr sz="6600" dirty="0" smtClean="0">
                <a:effectLst/>
              </a:rPr>
              <a:t>he  Strategic  Advantage</a:t>
            </a:r>
            <a:r>
              <a:rPr lang="en-US" sz="6600" dirty="0" smtClean="0">
                <a:effectLst/>
              </a:rPr>
              <a:t>…</a:t>
            </a:r>
            <a:endParaRPr lang="en-US" sz="6600" dirty="0">
              <a:effectLst/>
            </a:endParaRPr>
          </a:p>
        </p:txBody>
      </p:sp>
    </p:spTree>
    <p:extLst>
      <p:ext uri="{BB962C8B-B14F-4D97-AF65-F5344CB8AC3E}">
        <p14:creationId xmlns:p14="http://schemas.microsoft.com/office/powerpoint/2010/main" val="365486269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TJOWPT2ODa4/TVkfnLFaBnI/AAAAAAAAAD0/KglA3iJ7KpQ/s1600/1.jpg"/>
          <p:cNvPicPr>
            <a:picLocks noChangeAspect="1" noChangeArrowheads="1"/>
          </p:cNvPicPr>
          <p:nvPr/>
        </p:nvPicPr>
        <p:blipFill>
          <a:blip r:embed="rId3">
            <a:duotone>
              <a:prstClr val="black"/>
              <a:schemeClr val="tx2">
                <a:tint val="45000"/>
                <a:satMod val="400000"/>
              </a:schemeClr>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9525"/>
            <a:ext cx="9144000" cy="602932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33400" y="1066800"/>
            <a:ext cx="8229600" cy="1523495"/>
          </a:xfrm>
        </p:spPr>
        <p:txBody>
          <a:bodyPr/>
          <a:lstStyle/>
          <a:p>
            <a:r>
              <a:rPr lang="en-US" sz="6000" dirty="0" smtClean="0">
                <a:solidFill>
                  <a:schemeClr val="bg1"/>
                </a:solidFill>
                <a:effectLst>
                  <a:outerShdw blurRad="38100" dist="38100" dir="2700000" algn="tl">
                    <a:srgbClr val="000000">
                      <a:alpha val="43137"/>
                    </a:srgbClr>
                  </a:outerShdw>
                </a:effectLst>
              </a:rPr>
              <a:t>Market America’s               			</a:t>
            </a:r>
            <a:r>
              <a:rPr lang="en-US" sz="6600" dirty="0" smtClean="0">
                <a:solidFill>
                  <a:srgbClr val="CCFFFF"/>
                </a:solidFill>
                <a:effectLst>
                  <a:outerShdw blurRad="38100" dist="38100" dir="2700000" algn="tl">
                    <a:srgbClr val="000000">
                      <a:alpha val="43137"/>
                    </a:srgbClr>
                  </a:outerShdw>
                </a:effectLst>
                <a:latin typeface="Monotype Corsiva" pitchFamily="66" charset="0"/>
              </a:rPr>
              <a:t>Strategic Advantage</a:t>
            </a:r>
            <a:endParaRPr lang="en-US" sz="6000" dirty="0">
              <a:solidFill>
                <a:srgbClr val="CCFFFF"/>
              </a:solidFill>
              <a:effectLst>
                <a:outerShdw blurRad="38100" dist="38100" dir="2700000" algn="tl">
                  <a:srgbClr val="000000">
                    <a:alpha val="43137"/>
                  </a:srgbClr>
                </a:outerShdw>
              </a:effectLst>
              <a:latin typeface="Monotype Corsiva" pitchFamily="66" charset="0"/>
            </a:endParaRPr>
          </a:p>
        </p:txBody>
      </p:sp>
      <p:sp>
        <p:nvSpPr>
          <p:cNvPr id="3" name="Subtitle 2"/>
          <p:cNvSpPr>
            <a:spLocks noGrp="1"/>
          </p:cNvSpPr>
          <p:nvPr>
            <p:ph type="subTitle" idx="1"/>
          </p:nvPr>
        </p:nvSpPr>
        <p:spPr>
          <a:xfrm>
            <a:off x="731043" y="4191000"/>
            <a:ext cx="7681913" cy="533400"/>
          </a:xfrm>
          <a:ln>
            <a:noFill/>
          </a:ln>
          <a:effectLst/>
          <a:scene3d>
            <a:camera prst="orthographicFront">
              <a:rot lat="0" lon="0" rev="0"/>
            </a:camera>
            <a:lightRig rig="contrasting" dir="t">
              <a:rot lat="0" lon="0" rev="7800000"/>
            </a:lightRig>
          </a:scene3d>
          <a:sp3d>
            <a:bevelT w="139700" h="139700"/>
          </a:sp3d>
        </p:spPr>
        <p:txBody>
          <a:bodyPr>
            <a:normAutofit/>
          </a:bodyPr>
          <a:lstStyle/>
          <a:p>
            <a:pPr algn="r"/>
            <a:r>
              <a:rPr lang="en-US" b="1" dirty="0" smtClean="0">
                <a:solidFill>
                  <a:srgbClr val="CCFFFF"/>
                </a:solidFill>
                <a:effectLst>
                  <a:outerShdw blurRad="38100" dist="38100" dir="2700000" algn="tl">
                    <a:srgbClr val="000000">
                      <a:alpha val="43137"/>
                    </a:srgbClr>
                  </a:outerShdw>
                </a:effectLst>
              </a:rPr>
              <a:t>…in building an UnFranchise® Business</a:t>
            </a:r>
            <a:endParaRPr lang="en-US" b="1" dirty="0">
              <a:solidFill>
                <a:srgbClr val="CC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9962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farm6.static.flickr.com/5088/5235884687_1647de6b0b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711" y="2286000"/>
            <a:ext cx="5095289" cy="374904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81000" y="230188"/>
            <a:ext cx="8382000" cy="1163395"/>
          </a:xfrm>
        </p:spPr>
        <p:txBody>
          <a:bodyPr>
            <a:normAutofit fontScale="90000"/>
          </a:bodyPr>
          <a:lstStyle/>
          <a:p>
            <a:pPr algn="ctr"/>
            <a:r>
              <a:rPr lang="en-US" dirty="0" smtClean="0"/>
              <a:t>Why Know Your                                      Strategic Advantages</a:t>
            </a:r>
            <a:endParaRPr lang="en-US" dirty="0">
              <a:solidFill>
                <a:schemeClr val="tx2"/>
              </a:solidFill>
            </a:endParaRPr>
          </a:p>
        </p:txBody>
      </p:sp>
      <p:sp>
        <p:nvSpPr>
          <p:cNvPr id="3" name="Text Placeholder 2"/>
          <p:cNvSpPr>
            <a:spLocks noGrp="1"/>
          </p:cNvSpPr>
          <p:nvPr>
            <p:ph type="body" sz="quarter" idx="10"/>
          </p:nvPr>
        </p:nvSpPr>
        <p:spPr>
          <a:xfrm>
            <a:off x="381000" y="1905000"/>
            <a:ext cx="8382000" cy="3502497"/>
          </a:xfrm>
        </p:spPr>
        <p:txBody>
          <a:bodyPr>
            <a:normAutofit/>
          </a:bodyPr>
          <a:lstStyle/>
          <a:p>
            <a:r>
              <a:rPr lang="en-US" dirty="0" smtClean="0">
                <a:solidFill>
                  <a:schemeClr val="tx1">
                    <a:lumMod val="95000"/>
                    <a:lumOff val="5000"/>
                  </a:schemeClr>
                </a:solidFill>
              </a:rPr>
              <a:t>Outperform Your Competitors</a:t>
            </a:r>
          </a:p>
          <a:p>
            <a:r>
              <a:rPr lang="en-US" dirty="0" smtClean="0">
                <a:solidFill>
                  <a:schemeClr val="tx1">
                    <a:lumMod val="95000"/>
                    <a:lumOff val="5000"/>
                  </a:schemeClr>
                </a:solidFill>
              </a:rPr>
              <a:t>Implement a Value-added Strategy</a:t>
            </a:r>
          </a:p>
          <a:p>
            <a:r>
              <a:rPr lang="en-US" dirty="0" smtClean="0">
                <a:solidFill>
                  <a:schemeClr val="tx1">
                    <a:lumMod val="95000"/>
                    <a:lumOff val="5000"/>
                  </a:schemeClr>
                </a:solidFill>
              </a:rPr>
              <a:t>Superior Performance</a:t>
            </a:r>
          </a:p>
          <a:p>
            <a:r>
              <a:rPr lang="en-US" dirty="0" smtClean="0">
                <a:solidFill>
                  <a:schemeClr val="tx1">
                    <a:lumMod val="95000"/>
                    <a:lumOff val="5000"/>
                  </a:schemeClr>
                </a:solidFill>
              </a:rPr>
              <a:t>Keeps you ahead of the curve!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a:r>
              <a:rPr lang="en-US" dirty="0" smtClean="0"/>
              <a:t>Your Strategic Advantages</a:t>
            </a:r>
            <a:endParaRPr lang="en-US" dirty="0">
              <a:solidFill>
                <a:schemeClr val="tx2"/>
              </a:solidFill>
            </a:endParaRPr>
          </a:p>
        </p:txBody>
      </p:sp>
      <p:sp>
        <p:nvSpPr>
          <p:cNvPr id="3" name="Text Placeholder 2"/>
          <p:cNvSpPr>
            <a:spLocks noGrp="1"/>
          </p:cNvSpPr>
          <p:nvPr>
            <p:ph type="body" sz="quarter" idx="10"/>
          </p:nvPr>
        </p:nvSpPr>
        <p:spPr>
          <a:xfrm>
            <a:off x="304800" y="1602903"/>
            <a:ext cx="5638800" cy="3502497"/>
          </a:xfrm>
        </p:spPr>
        <p:txBody>
          <a:bodyPr>
            <a:normAutofit/>
          </a:bodyPr>
          <a:lstStyle/>
          <a:p>
            <a:r>
              <a:rPr lang="en-US" dirty="0" smtClean="0"/>
              <a:t>A Dynamic Business Model</a:t>
            </a:r>
          </a:p>
          <a:p>
            <a:r>
              <a:rPr lang="en-US" dirty="0" smtClean="0"/>
              <a:t>Product Brokerage</a:t>
            </a:r>
          </a:p>
          <a:p>
            <a:pPr lvl="1"/>
            <a:r>
              <a:rPr lang="en-US" dirty="0" smtClean="0"/>
              <a:t>Diversity</a:t>
            </a:r>
          </a:p>
          <a:p>
            <a:pPr lvl="1"/>
            <a:r>
              <a:rPr lang="en-US" dirty="0" smtClean="0"/>
              <a:t>Customer Share</a:t>
            </a:r>
          </a:p>
          <a:p>
            <a:pPr lvl="1"/>
            <a:r>
              <a:rPr lang="en-US" dirty="0" smtClean="0"/>
              <a:t>Share of Customer</a:t>
            </a:r>
          </a:p>
          <a:p>
            <a:pPr lvl="1"/>
            <a:r>
              <a:rPr lang="en-US" dirty="0" smtClean="0"/>
              <a:t>Market-Driven</a:t>
            </a:r>
          </a:p>
        </p:txBody>
      </p:sp>
      <p:pic>
        <p:nvPicPr>
          <p:cNvPr id="6" name="Picture 5" descr="Screen Shot 2011-07-22 at 11.11.53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4073" y="985794"/>
            <a:ext cx="2905632" cy="393192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7" name="Rectangle 6"/>
          <p:cNvSpPr/>
          <p:nvPr/>
        </p:nvSpPr>
        <p:spPr>
          <a:xfrm>
            <a:off x="6019800" y="5005010"/>
            <a:ext cx="2046650" cy="530915"/>
          </a:xfrm>
          <a:prstGeom prst="rect">
            <a:avLst/>
          </a:prstGeom>
        </p:spPr>
        <p:txBody>
          <a:bodyPr wrap="square">
            <a:spAutoFit/>
          </a:bodyPr>
          <a:lstStyle/>
          <a:p>
            <a:pPr algn="ctr" defTabSz="457200">
              <a:tabLst>
                <a:tab pos="112713" algn="l"/>
                <a:tab pos="227013" algn="l"/>
              </a:tabLst>
            </a:pPr>
            <a:r>
              <a:rPr lang="en-US" b="1" dirty="0">
                <a:solidFill>
                  <a:srgbClr val="006600"/>
                </a:solidFill>
                <a:latin typeface="Trebuchet MS"/>
                <a:cs typeface="Trebuchet MS"/>
              </a:rPr>
              <a:t>Ranked </a:t>
            </a:r>
            <a:r>
              <a:rPr lang="en-US" b="1" dirty="0" smtClean="0">
                <a:solidFill>
                  <a:srgbClr val="006600"/>
                </a:solidFill>
                <a:latin typeface="Trebuchet MS"/>
                <a:cs typeface="Trebuchet MS"/>
              </a:rPr>
              <a:t>#61</a:t>
            </a:r>
          </a:p>
          <a:p>
            <a:pPr algn="ctr" defTabSz="457200">
              <a:tabLst>
                <a:tab pos="112713" algn="l"/>
                <a:tab pos="227013" algn="l"/>
              </a:tabLst>
            </a:pPr>
            <a:r>
              <a:rPr lang="en-US" sz="1000" b="1" dirty="0" smtClean="0">
                <a:solidFill>
                  <a:srgbClr val="006600"/>
                </a:solidFill>
                <a:latin typeface="Trebuchet MS"/>
                <a:cs typeface="Trebuchet MS"/>
              </a:rPr>
              <a:t>Out of hundreds of millions</a:t>
            </a:r>
            <a:endParaRPr lang="en-US" sz="900" b="1" dirty="0" smtClean="0">
              <a:solidFill>
                <a:srgbClr val="006600"/>
              </a:solidFill>
              <a:latin typeface="Trebuchet MS"/>
              <a:cs typeface="Trebuchet MS"/>
            </a:endParaRPr>
          </a:p>
        </p:txBody>
      </p:sp>
    </p:spTree>
    <p:extLst>
      <p:ext uri="{BB962C8B-B14F-4D97-AF65-F5344CB8AC3E}">
        <p14:creationId xmlns:p14="http://schemas.microsoft.com/office/powerpoint/2010/main" val="325734845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a:r>
              <a:rPr lang="en-US" dirty="0" smtClean="0"/>
              <a:t>Your Strategic Advantages</a:t>
            </a:r>
            <a:endParaRPr lang="en-US" dirty="0">
              <a:solidFill>
                <a:schemeClr val="tx2"/>
              </a:solidFill>
            </a:endParaRPr>
          </a:p>
        </p:txBody>
      </p:sp>
      <p:sp>
        <p:nvSpPr>
          <p:cNvPr id="3" name="Text Placeholder 2"/>
          <p:cNvSpPr>
            <a:spLocks noGrp="1"/>
          </p:cNvSpPr>
          <p:nvPr>
            <p:ph type="body" sz="quarter" idx="10"/>
          </p:nvPr>
        </p:nvSpPr>
        <p:spPr>
          <a:xfrm>
            <a:off x="381000" y="1447800"/>
            <a:ext cx="8382000" cy="3502497"/>
          </a:xfrm>
        </p:spPr>
        <p:txBody>
          <a:bodyPr>
            <a:normAutofit/>
          </a:bodyPr>
          <a:lstStyle/>
          <a:p>
            <a:r>
              <a:rPr lang="en-US" dirty="0" smtClean="0"/>
              <a:t>Systemization and Structure</a:t>
            </a:r>
          </a:p>
          <a:p>
            <a:r>
              <a:rPr lang="en-US" dirty="0" smtClean="0"/>
              <a:t>Retail System verse A Buying System</a:t>
            </a:r>
          </a:p>
          <a:p>
            <a:r>
              <a:rPr lang="en-US" dirty="0" smtClean="0"/>
              <a:t>Profitability and Stability</a:t>
            </a:r>
          </a:p>
          <a:p>
            <a:r>
              <a:rPr lang="en-US" dirty="0" smtClean="0"/>
              <a:t>Residual Income</a:t>
            </a:r>
          </a:p>
          <a:p>
            <a:r>
              <a:rPr lang="en-US" dirty="0" smtClean="0"/>
              <a:t>A Business that can be Passed On</a:t>
            </a:r>
          </a:p>
        </p:txBody>
      </p:sp>
      <p:pic>
        <p:nvPicPr>
          <p:cNvPr id="4098" name="Picture 2" descr="http://buildresidualincometoday.com/wp-content/uploads/2010/04/key-to-succe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4491" y="3733800"/>
            <a:ext cx="4267200" cy="25527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4100" name="Picture 4" descr="http://www.buildamagneticincome.com/graphics/im/monit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590800"/>
            <a:ext cx="2762250"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7889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447800"/>
            <a:ext cx="8382000" cy="3502497"/>
          </a:xfrm>
        </p:spPr>
        <p:txBody>
          <a:bodyPr>
            <a:noAutofit/>
          </a:bodyPr>
          <a:lstStyle/>
          <a:p>
            <a:pPr>
              <a:spcBef>
                <a:spcPts val="600"/>
              </a:spcBef>
            </a:pPr>
            <a:r>
              <a:rPr lang="en-US" sz="2800" dirty="0" smtClean="0"/>
              <a:t>The Management Performance Compensation Plan – “MPCP”</a:t>
            </a:r>
          </a:p>
          <a:p>
            <a:pPr lvl="1">
              <a:spcBef>
                <a:spcPts val="600"/>
              </a:spcBef>
            </a:pPr>
            <a:r>
              <a:rPr lang="en-US" dirty="0" smtClean="0"/>
              <a:t>Built on the powers of two</a:t>
            </a:r>
          </a:p>
          <a:p>
            <a:pPr lvl="1">
              <a:spcBef>
                <a:spcPts val="600"/>
              </a:spcBef>
            </a:pPr>
            <a:r>
              <a:rPr lang="en-US" dirty="0" smtClean="0"/>
              <a:t>Tracking system designed to accumulate BV and IBV infinitely</a:t>
            </a:r>
          </a:p>
          <a:p>
            <a:pPr lvl="1">
              <a:spcBef>
                <a:spcPts val="600"/>
              </a:spcBef>
            </a:pPr>
            <a:r>
              <a:rPr lang="en-US" dirty="0" smtClean="0"/>
              <a:t>Accrual of volume from 365 to 720 days</a:t>
            </a:r>
          </a:p>
          <a:p>
            <a:pPr lvl="1">
              <a:spcBef>
                <a:spcPts val="600"/>
              </a:spcBef>
            </a:pPr>
            <a:r>
              <a:rPr lang="en-US" dirty="0" smtClean="0"/>
              <a:t>Optimal Entry-Master UnFranchise® Business</a:t>
            </a:r>
          </a:p>
          <a:p>
            <a:pPr lvl="1">
              <a:spcBef>
                <a:spcPts val="600"/>
              </a:spcBef>
            </a:pPr>
            <a:r>
              <a:rPr lang="en-US" dirty="0" smtClean="0"/>
              <a:t>Own Multiple Business Centers</a:t>
            </a:r>
          </a:p>
          <a:p>
            <a:pPr marL="517525" lvl="1" indent="0">
              <a:spcBef>
                <a:spcPts val="600"/>
              </a:spcBef>
              <a:buNone/>
            </a:pPr>
            <a:endParaRPr lang="en-US" dirty="0" smtClean="0"/>
          </a:p>
        </p:txBody>
      </p:sp>
      <p:sp>
        <p:nvSpPr>
          <p:cNvPr id="5" name="Title 1"/>
          <p:cNvSpPr>
            <a:spLocks noGrp="1"/>
          </p:cNvSpPr>
          <p:nvPr>
            <p:ph type="title"/>
          </p:nvPr>
        </p:nvSpPr>
        <p:spPr>
          <a:xfrm>
            <a:off x="381000" y="230188"/>
            <a:ext cx="8382000" cy="1163395"/>
          </a:xfrm>
        </p:spPr>
        <p:txBody>
          <a:bodyPr>
            <a:normAutofit/>
          </a:bodyPr>
          <a:lstStyle/>
          <a:p>
            <a:pPr algn="ctr"/>
            <a:r>
              <a:rPr lang="en-US" dirty="0" smtClean="0"/>
              <a:t>Your Strategic Advantages</a:t>
            </a:r>
            <a:endParaRPr lang="en-US" dirty="0">
              <a:solidFill>
                <a:schemeClr val="tx2"/>
              </a:solidFill>
            </a:endParaRPr>
          </a:p>
        </p:txBody>
      </p:sp>
    </p:spTree>
    <p:extLst>
      <p:ext uri="{BB962C8B-B14F-4D97-AF65-F5344CB8AC3E}">
        <p14:creationId xmlns:p14="http://schemas.microsoft.com/office/powerpoint/2010/main" val="341198935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163395"/>
          </a:xfrm>
        </p:spPr>
        <p:txBody>
          <a:bodyPr>
            <a:normAutofit/>
          </a:bodyPr>
          <a:lstStyle/>
          <a:p>
            <a:pPr algn="ctr"/>
            <a:r>
              <a:rPr lang="en-US" dirty="0" smtClean="0"/>
              <a:t>Your Strategic Advantages</a:t>
            </a:r>
            <a:endParaRPr lang="en-US" dirty="0">
              <a:solidFill>
                <a:schemeClr val="tx2"/>
              </a:solidFill>
            </a:endParaRPr>
          </a:p>
        </p:txBody>
      </p:sp>
      <p:sp>
        <p:nvSpPr>
          <p:cNvPr id="3" name="Text Placeholder 2"/>
          <p:cNvSpPr>
            <a:spLocks noGrp="1"/>
          </p:cNvSpPr>
          <p:nvPr>
            <p:ph type="body" sz="quarter" idx="10"/>
          </p:nvPr>
        </p:nvSpPr>
        <p:spPr>
          <a:xfrm>
            <a:off x="381000" y="1450503"/>
            <a:ext cx="8382000" cy="4264497"/>
          </a:xfrm>
        </p:spPr>
        <p:txBody>
          <a:bodyPr>
            <a:noAutofit/>
          </a:bodyPr>
          <a:lstStyle/>
          <a:p>
            <a:pPr>
              <a:spcBef>
                <a:spcPts val="600"/>
              </a:spcBef>
            </a:pPr>
            <a:r>
              <a:rPr lang="en-US" sz="2800" dirty="0" smtClean="0"/>
              <a:t>The Management Performance Compensation Plan – “MPCP”</a:t>
            </a:r>
          </a:p>
          <a:p>
            <a:pPr lvl="1">
              <a:spcBef>
                <a:spcPts val="600"/>
              </a:spcBef>
            </a:pPr>
            <a:r>
              <a:rPr lang="en-US" dirty="0" smtClean="0"/>
              <a:t>100% BV and IBV credit throughout the line of distribution</a:t>
            </a:r>
          </a:p>
          <a:p>
            <a:pPr lvl="1">
              <a:spcBef>
                <a:spcPts val="600"/>
              </a:spcBef>
            </a:pPr>
            <a:r>
              <a:rPr lang="en-US" dirty="0" smtClean="0"/>
              <a:t>Weekly Commission Checks</a:t>
            </a:r>
          </a:p>
          <a:p>
            <a:pPr lvl="1">
              <a:spcBef>
                <a:spcPts val="600"/>
              </a:spcBef>
            </a:pPr>
            <a:r>
              <a:rPr lang="en-US" dirty="0" smtClean="0"/>
              <a:t>Ability to place Business Volume</a:t>
            </a:r>
          </a:p>
          <a:p>
            <a:pPr lvl="1">
              <a:spcBef>
                <a:spcPts val="600"/>
              </a:spcBef>
            </a:pPr>
            <a:r>
              <a:rPr lang="en-US" dirty="0" smtClean="0"/>
              <a:t>Built on paying out the maximum commission</a:t>
            </a:r>
          </a:p>
          <a:p>
            <a:pPr lvl="1">
              <a:spcBef>
                <a:spcPts val="600"/>
              </a:spcBef>
            </a:pPr>
            <a:r>
              <a:rPr lang="en-US" dirty="0" smtClean="0"/>
              <a:t>Built on what an Average Person can Realistically and Actually Do</a:t>
            </a:r>
          </a:p>
        </p:txBody>
      </p:sp>
    </p:spTree>
    <p:extLst>
      <p:ext uri="{BB962C8B-B14F-4D97-AF65-F5344CB8AC3E}">
        <p14:creationId xmlns:p14="http://schemas.microsoft.com/office/powerpoint/2010/main" val="24913487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438400"/>
            <a:ext cx="7043208" cy="1293812"/>
          </a:xfrm>
        </p:spPr>
        <p:txBody>
          <a:bodyPr/>
          <a:lstStyle/>
          <a:p>
            <a:pPr algn="ctr"/>
            <a:r>
              <a:rPr lang="en-US" sz="3600" dirty="0" smtClean="0"/>
              <a:t>The National Meeting Training Seminar System </a:t>
            </a:r>
          </a:p>
          <a:p>
            <a:pPr algn="ctr"/>
            <a:r>
              <a:rPr lang="en-US" sz="3600" dirty="0" smtClean="0"/>
              <a:t>(NMTSS)</a:t>
            </a:r>
            <a:endParaRPr lang="en-US" sz="3600" dirty="0"/>
          </a:p>
        </p:txBody>
      </p:sp>
      <p:sp>
        <p:nvSpPr>
          <p:cNvPr id="4" name="Text Placeholder 3"/>
          <p:cNvSpPr>
            <a:spLocks noGrp="1"/>
          </p:cNvSpPr>
          <p:nvPr>
            <p:ph type="body" sz="quarter" idx="10"/>
          </p:nvPr>
        </p:nvSpPr>
        <p:spPr>
          <a:xfrm>
            <a:off x="533400" y="838200"/>
            <a:ext cx="7690114" cy="1384994"/>
          </a:xfrm>
        </p:spPr>
        <p:txBody>
          <a:bodyPr/>
          <a:lstStyle/>
          <a:p>
            <a:pPr algn="ctr"/>
            <a:r>
              <a:rPr lang="en-US" sz="6600" dirty="0" smtClean="0">
                <a:effectLst/>
              </a:rPr>
              <a:t>Your </a:t>
            </a:r>
            <a:r>
              <a:rPr sz="6600" dirty="0" smtClean="0">
                <a:effectLst/>
              </a:rPr>
              <a:t>Strategic  Advantage</a:t>
            </a:r>
            <a:r>
              <a:rPr lang="en-US" sz="6600" dirty="0" smtClean="0">
                <a:effectLst/>
              </a:rPr>
              <a:t>…</a:t>
            </a:r>
            <a:endParaRPr lang="en-US" sz="6600" dirty="0">
              <a:effectLst/>
            </a:endParaRPr>
          </a:p>
        </p:txBody>
      </p:sp>
    </p:spTree>
    <p:extLst>
      <p:ext uri="{BB962C8B-B14F-4D97-AF65-F5344CB8AC3E}">
        <p14:creationId xmlns:p14="http://schemas.microsoft.com/office/powerpoint/2010/main" val="1621080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2209800"/>
            <a:ext cx="7043208" cy="2819400"/>
          </a:xfrm>
        </p:spPr>
        <p:txBody>
          <a:bodyPr/>
          <a:lstStyle/>
          <a:p>
            <a:pPr algn="ctr"/>
            <a:r>
              <a:rPr lang="en-US" sz="3600" dirty="0" smtClean="0"/>
              <a:t>A cohesive system of meetings, seminars, and events that provide new and established distributors with individual learning opportunities that contribute thorough, standardized and effective training.</a:t>
            </a:r>
            <a:endParaRPr lang="en-US" sz="3600" dirty="0"/>
          </a:p>
        </p:txBody>
      </p:sp>
      <p:sp>
        <p:nvSpPr>
          <p:cNvPr id="4" name="Text Placeholder 3"/>
          <p:cNvSpPr>
            <a:spLocks noGrp="1"/>
          </p:cNvSpPr>
          <p:nvPr>
            <p:ph type="body" sz="quarter" idx="10"/>
          </p:nvPr>
        </p:nvSpPr>
        <p:spPr>
          <a:xfrm>
            <a:off x="533400" y="838200"/>
            <a:ext cx="7690114" cy="1384994"/>
          </a:xfrm>
        </p:spPr>
        <p:txBody>
          <a:bodyPr/>
          <a:lstStyle/>
          <a:p>
            <a:pPr algn="ctr"/>
            <a:r>
              <a:rPr lang="en-US" sz="6600" dirty="0" smtClean="0">
                <a:effectLst/>
              </a:rPr>
              <a:t>NMTSS</a:t>
            </a:r>
            <a:endParaRPr lang="en-US" sz="6600" dirty="0">
              <a:effectLst/>
            </a:endParaRPr>
          </a:p>
        </p:txBody>
      </p:sp>
    </p:spTree>
    <p:extLst>
      <p:ext uri="{BB962C8B-B14F-4D97-AF65-F5344CB8AC3E}">
        <p14:creationId xmlns:p14="http://schemas.microsoft.com/office/powerpoint/2010/main" val="225498251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1_Light_with Blue Bar Segoe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8_Columns">
  <a:themeElements>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fontScheme name="Column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olumns 3">
        <a:dk1>
          <a:srgbClr val="000000"/>
        </a:dk1>
        <a:lt1>
          <a:srgbClr val="FFFFFF"/>
        </a:lt1>
        <a:dk2>
          <a:srgbClr val="5E6DA4"/>
        </a:dk2>
        <a:lt2>
          <a:srgbClr val="FFFFFF"/>
        </a:lt2>
        <a:accent1>
          <a:srgbClr val="FF6600"/>
        </a:accent1>
        <a:accent2>
          <a:srgbClr val="FFCC00"/>
        </a:accent2>
        <a:accent3>
          <a:srgbClr val="B6BACF"/>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F2D80D-E46C-4045-8458-3B3FECFDBF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1_Light_with Blue Bar Segoe Template</Template>
  <TotalTime>611</TotalTime>
  <Words>2474</Words>
  <Application>Microsoft Macintosh PowerPoint</Application>
  <PresentationFormat>On-screen Show (4:3)</PresentationFormat>
  <Paragraphs>192</Paragraphs>
  <Slides>20</Slides>
  <Notes>20</Notes>
  <HiddenSlides>2</HiddenSlides>
  <MMClips>1</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1_Light_with Blue Bar Segoe Template</vt:lpstr>
      <vt:lpstr>White with Courier font for code slides</vt:lpstr>
      <vt:lpstr>8_Columns</vt:lpstr>
      <vt:lpstr>Market America’s                 Strategic Advantage</vt:lpstr>
      <vt:lpstr>PowerPoint Presentation</vt:lpstr>
      <vt:lpstr>Why Know Your                                      Strategic Advantages</vt:lpstr>
      <vt:lpstr>Your Strategic Advantages</vt:lpstr>
      <vt:lpstr>Your Strategic Advantages</vt:lpstr>
      <vt:lpstr>Your Strategic Advantages</vt:lpstr>
      <vt:lpstr>Your Strategic Advantages</vt:lpstr>
      <vt:lpstr>PowerPoint Presentation</vt:lpstr>
      <vt:lpstr>PowerPoint Presentation</vt:lpstr>
      <vt:lpstr>NMTSS Components</vt:lpstr>
      <vt:lpstr>NMTSS Advantage</vt:lpstr>
      <vt:lpstr>What Must I Do To Make It Work</vt:lpstr>
      <vt:lpstr>Selling Tickets</vt:lpstr>
      <vt:lpstr>Your Strategic Advantages</vt:lpstr>
      <vt:lpstr>Your Strategic Advantages</vt:lpstr>
      <vt:lpstr>PowerPoint Presentation</vt:lpstr>
      <vt:lpstr>Your Strategic Advantages</vt:lpstr>
      <vt:lpstr>Your Strategic Advantages</vt:lpstr>
      <vt:lpstr>PowerPoint Presentation</vt:lpstr>
      <vt:lpstr>Market America’s                  Strategic Advantage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America’s                  Strategic Advantage</dc:title>
  <dc:creator>Yvonne Lucado</dc:creator>
  <cp:lastModifiedBy>karis tang</cp:lastModifiedBy>
  <cp:revision>35</cp:revision>
  <cp:lastPrinted>2011-10-12T23:43:23Z</cp:lastPrinted>
  <dcterms:created xsi:type="dcterms:W3CDTF">2011-10-12T22:31:54Z</dcterms:created>
  <dcterms:modified xsi:type="dcterms:W3CDTF">2012-01-09T22:13:27Z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TC102867629990</vt:lpwstr>
  </property>
</Properties>
</file>