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48"/>
  </p:notesMasterIdLst>
  <p:handoutMasterIdLst>
    <p:handoutMasterId r:id="rId49"/>
  </p:handoutMasterIdLst>
  <p:sldIdLst>
    <p:sldId id="256" r:id="rId2"/>
    <p:sldId id="259" r:id="rId3"/>
    <p:sldId id="260" r:id="rId4"/>
    <p:sldId id="261" r:id="rId5"/>
    <p:sldId id="262" r:id="rId6"/>
    <p:sldId id="264" r:id="rId7"/>
    <p:sldId id="265" r:id="rId8"/>
    <p:sldId id="266" r:id="rId9"/>
    <p:sldId id="267" r:id="rId10"/>
    <p:sldId id="268" r:id="rId11"/>
    <p:sldId id="269" r:id="rId12"/>
    <p:sldId id="273" r:id="rId13"/>
    <p:sldId id="270" r:id="rId14"/>
    <p:sldId id="271" r:id="rId15"/>
    <p:sldId id="274" r:id="rId16"/>
    <p:sldId id="303" r:id="rId17"/>
    <p:sldId id="304" r:id="rId18"/>
    <p:sldId id="305" r:id="rId19"/>
    <p:sldId id="306" r:id="rId20"/>
    <p:sldId id="307" r:id="rId21"/>
    <p:sldId id="308"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3" r:id="rId40"/>
    <p:sldId id="300" r:id="rId41"/>
    <p:sldId id="301" r:id="rId42"/>
    <p:sldId id="302" r:id="rId43"/>
    <p:sldId id="297" r:id="rId44"/>
    <p:sldId id="298" r:id="rId45"/>
    <p:sldId id="299" r:id="rId46"/>
    <p:sldId id="309" r:id="rId47"/>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339933"/>
    <a:srgbClr val="78623E"/>
    <a:srgbClr val="B2B2B2"/>
    <a:srgbClr val="FFFFFF"/>
    <a:srgbClr val="FF6600"/>
    <a:srgbClr val="FF99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7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9BA48B64-92BB-45AE-B32E-160A34055A04}" type="datetimeFigureOut">
              <a:rPr lang="en-US" smtClean="0"/>
              <a:t>1/9/12</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58E847C9-0CA5-4458-B678-E535DAE34D3C}" type="slidenum">
              <a:rPr lang="en-US" smtClean="0"/>
              <a:t>‹#›</a:t>
            </a:fld>
            <a:endParaRPr lang="en-US" dirty="0"/>
          </a:p>
        </p:txBody>
      </p:sp>
    </p:spTree>
    <p:extLst>
      <p:ext uri="{BB962C8B-B14F-4D97-AF65-F5344CB8AC3E}">
        <p14:creationId xmlns:p14="http://schemas.microsoft.com/office/powerpoint/2010/main" val="760414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D4467F1-9159-4ED6-8518-9624E44570C1}" type="datetimeFigureOut">
              <a:rPr lang="en-US" smtClean="0"/>
              <a:t>1/9/12</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C02730A-57CD-42DE-88F5-CD40FF7EF9CA}" type="slidenum">
              <a:rPr lang="en-US" smtClean="0"/>
              <a:t>‹#›</a:t>
            </a:fld>
            <a:endParaRPr lang="en-US" dirty="0"/>
          </a:p>
        </p:txBody>
      </p:sp>
    </p:spTree>
    <p:extLst>
      <p:ext uri="{BB962C8B-B14F-4D97-AF65-F5344CB8AC3E}">
        <p14:creationId xmlns:p14="http://schemas.microsoft.com/office/powerpoint/2010/main" val="96117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2D5D14-E3FA-2243-9765-08D17DF1B3E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9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39E120-AC17-4869-9EF7-A35E00694ECD}" type="slidenum">
              <a:rPr lang="en-US" smtClean="0">
                <a:solidFill>
                  <a:srgbClr val="000000"/>
                </a:solidFill>
              </a:rPr>
              <a:pPr/>
              <a:t>12</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we continue our transition over from MarketAmerica.com as the primary shopping site to SHOP.COM, I began to look at how we can transition our customers to becoming loyal SHOP.COM customers.</a:t>
            </a:r>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9ACC63-1A6F-4F41-B910-632287E3523A}"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any organization, there are three levels of awareness, What, How and Why.  More specifically in this case thinking of people we want to shop at our site: What do we do?  How do we do it? And Why is what we do important to you?</a:t>
            </a:r>
          </a:p>
          <a:p>
            <a:pPr eaLnBrk="1" hangingPunct="1">
              <a:spcBef>
                <a:spcPct val="0"/>
              </a:spcBef>
            </a:pPr>
            <a:endParaRPr lang="en-US" dirty="0" smtClean="0"/>
          </a:p>
          <a:p>
            <a:pPr eaLnBrk="1" hangingPunct="1">
              <a:spcBef>
                <a:spcPct val="0"/>
              </a:spcBef>
            </a:pPr>
            <a:r>
              <a:rPr lang="en-US" dirty="0" smtClean="0"/>
              <a:t>The WHAT is effectively put in our mission statement – To revolutionize the way people shop for products and services online.  But is the WHAT enough to change where you shop?  Most likely no.</a:t>
            </a:r>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E09E62-FD5A-4D29-A343-E6CC06035A87}"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HOW get a bit more complex as SHOP.COM has so much to offer.  Some of the most visual are listed here, but we could go on and on.  Still, is the HOW enough to get a customer to change their shopping habits?  …..Maybe….</a:t>
            </a:r>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415AAD-DC8B-4D9B-8C01-F3BDBF0960F5}"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WHY is where people make their decisions.  Like with buying a diamond where you need to know the 4 C’s – I’ve put together the 5 C’s of WHY SHOP.COM.</a:t>
            </a:r>
          </a:p>
          <a:p>
            <a:pPr eaLnBrk="1" hangingPunct="1">
              <a:spcBef>
                <a:spcPct val="0"/>
              </a:spcBef>
            </a:pPr>
            <a:r>
              <a:rPr lang="en-US" u="sng" dirty="0" smtClean="0"/>
              <a:t>Control</a:t>
            </a:r>
            <a:r>
              <a:rPr lang="en-US" dirty="0" smtClean="0"/>
              <a:t> – You, the shopper, control the entire shopping experience.</a:t>
            </a:r>
          </a:p>
          <a:p>
            <a:pPr eaLnBrk="1" hangingPunct="1">
              <a:spcBef>
                <a:spcPct val="0"/>
              </a:spcBef>
            </a:pPr>
            <a:r>
              <a:rPr lang="en-US" u="sng" dirty="0" smtClean="0"/>
              <a:t>Convenience</a:t>
            </a:r>
            <a:r>
              <a:rPr lang="en-US" dirty="0" smtClean="0"/>
              <a:t> – shop when you want, from anywhere, at thousands of stores in one location.  Products shipped directly to your door, freeing up your time for other, more important tasks.</a:t>
            </a:r>
          </a:p>
          <a:p>
            <a:pPr eaLnBrk="1" hangingPunct="1">
              <a:spcBef>
                <a:spcPct val="0"/>
              </a:spcBef>
            </a:pPr>
            <a:r>
              <a:rPr lang="en-US" u="sng" dirty="0" smtClean="0"/>
              <a:t>Community</a:t>
            </a:r>
            <a:r>
              <a:rPr lang="en-US" dirty="0" smtClean="0"/>
              <a:t> – invite your friends, share your trends.</a:t>
            </a:r>
          </a:p>
          <a:p>
            <a:pPr eaLnBrk="1" hangingPunct="1">
              <a:spcBef>
                <a:spcPct val="0"/>
              </a:spcBef>
            </a:pPr>
            <a:r>
              <a:rPr lang="en-US" u="sng" dirty="0" smtClean="0"/>
              <a:t>Comparison</a:t>
            </a:r>
            <a:r>
              <a:rPr lang="en-US" dirty="0" smtClean="0"/>
              <a:t> – seeing prices from multiple stores on one site gives you confidence that you got the best deal… no more buyer’s remorse.</a:t>
            </a:r>
          </a:p>
          <a:p>
            <a:pPr eaLnBrk="1" hangingPunct="1">
              <a:spcBef>
                <a:spcPct val="0"/>
              </a:spcBef>
            </a:pPr>
            <a:r>
              <a:rPr lang="en-US" u="sng" dirty="0" smtClean="0"/>
              <a:t>Cash</a:t>
            </a:r>
            <a:r>
              <a:rPr lang="en-US" dirty="0" smtClean="0"/>
              <a:t> – all the above plus getting cash back on your purchases (and referral purchases).</a:t>
            </a:r>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2EF090-9305-4B1A-A674-C6133C9DA692}"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It’s generally ineffective to sell anything from the outside in… “We have this great web site, it has all these features, don’t you want to shop there?</a:t>
            </a:r>
          </a:p>
          <a:p>
            <a:pPr eaLnBrk="1" hangingPunct="1">
              <a:spcBef>
                <a:spcPct val="0"/>
              </a:spcBef>
            </a:pPr>
            <a:endParaRPr lang="en-US" dirty="0" smtClean="0"/>
          </a:p>
          <a:p>
            <a:pPr eaLnBrk="1" hangingPunct="1">
              <a:spcBef>
                <a:spcPct val="0"/>
              </a:spcBef>
            </a:pPr>
            <a:r>
              <a:rPr lang="en-US" dirty="0" smtClean="0"/>
              <a:t>Instead, you start from the inside out… Hate finding something cheaper down the street just after you bought it?  My web site will let you compare prices at hundreds of stores at the same time and get the best deal anywhere.  Want to try SHOP.COM? </a:t>
            </a: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02FBEF-A5F9-47C1-8C64-A79C92538CD7}"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we continue our transition over from MarketAmerica.com as the primary shopping site to SHOP.COM, I began to look at how we can transition our customers to becoming loyal SHOP.COM customers.</a:t>
            </a:r>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9ACC63-1A6F-4F41-B910-632287E3523A}" type="slidenum">
              <a:rPr lang="en-US" smtClean="0"/>
              <a:pPr fontAlgn="base">
                <a:spcBef>
                  <a:spcPct val="0"/>
                </a:spcBef>
                <a:spcAft>
                  <a:spcPct val="0"/>
                </a:spcAft>
                <a:defRPr/>
              </a:pPr>
              <a:t>21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539750" y="3413125"/>
            <a:ext cx="6934200" cy="866775"/>
          </a:xfrm>
        </p:spPr>
        <p:txBody>
          <a:bodyPr anchor="b"/>
          <a:lstStyle>
            <a:lvl1pPr>
              <a:defRPr sz="4800">
                <a:latin typeface="Trebuchet MS" pitchFamily="34" charset="0"/>
              </a:defRPr>
            </a:lvl1pPr>
          </a:lstStyle>
          <a:p>
            <a:pPr lvl="0"/>
            <a:r>
              <a:rPr lang="en-US" noProof="0" dirty="0" smtClean="0"/>
              <a:t>Click to edit Master title style</a:t>
            </a:r>
          </a:p>
        </p:txBody>
      </p:sp>
      <p:sp>
        <p:nvSpPr>
          <p:cNvPr id="110595" name="Rectangle 3"/>
          <p:cNvSpPr>
            <a:spLocks noGrp="1" noChangeArrowheads="1"/>
          </p:cNvSpPr>
          <p:nvPr>
            <p:ph type="subTitle" idx="1"/>
          </p:nvPr>
        </p:nvSpPr>
        <p:spPr>
          <a:xfrm>
            <a:off x="539750" y="4327525"/>
            <a:ext cx="6934200" cy="757238"/>
          </a:xfrm>
        </p:spPr>
        <p:txBody>
          <a:bodyPr anchor="b"/>
          <a:lstStyle>
            <a:lvl1pPr marL="0" indent="0">
              <a:buFont typeface="Wingdings" pitchFamily="2" charset="2"/>
              <a:buNone/>
              <a:defRPr sz="3600">
                <a:effectLst>
                  <a:outerShdw blurRad="38100" dist="38100" dir="2700000" algn="tl">
                    <a:srgbClr val="C0C0C0"/>
                  </a:outerShdw>
                </a:effectLst>
                <a:latin typeface="Trebuchet MS" pitchFamily="34" charset="0"/>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1E60456-6151-4083-B096-247F0075FDAB}" type="slidenum">
              <a:rPr lang="en-US"/>
              <a:pPr/>
              <a:t>‹#›</a:t>
            </a:fld>
            <a:endParaRPr lang="en-US" dirty="0"/>
          </a:p>
        </p:txBody>
      </p:sp>
    </p:spTree>
    <p:extLst>
      <p:ext uri="{BB962C8B-B14F-4D97-AF65-F5344CB8AC3E}">
        <p14:creationId xmlns:p14="http://schemas.microsoft.com/office/powerpoint/2010/main" val="426644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5738" y="357188"/>
            <a:ext cx="19970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357188"/>
            <a:ext cx="5843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87ACF61-9A20-45DB-9B66-6EAA72A38E8B}" type="slidenum">
              <a:rPr lang="en-US"/>
              <a:pPr/>
              <a:t>‹#›</a:t>
            </a:fld>
            <a:endParaRPr lang="en-US" dirty="0"/>
          </a:p>
        </p:txBody>
      </p:sp>
    </p:spTree>
    <p:extLst>
      <p:ext uri="{BB962C8B-B14F-4D97-AF65-F5344CB8AC3E}">
        <p14:creationId xmlns:p14="http://schemas.microsoft.com/office/powerpoint/2010/main" val="207436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31AEBBA-B563-4A28-9095-B6383C1E7059}" type="slidenum">
              <a:rPr lang="en-US"/>
              <a:pPr/>
              <a:t>‹#›</a:t>
            </a:fld>
            <a:endParaRPr lang="en-US" dirty="0"/>
          </a:p>
        </p:txBody>
      </p:sp>
    </p:spTree>
    <p:extLst>
      <p:ext uri="{BB962C8B-B14F-4D97-AF65-F5344CB8AC3E}">
        <p14:creationId xmlns:p14="http://schemas.microsoft.com/office/powerpoint/2010/main" val="42445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4710A66-661E-4B47-90D5-B248FDF5C936}" type="slidenum">
              <a:rPr lang="en-US"/>
              <a:pPr/>
              <a:t>‹#›</a:t>
            </a:fld>
            <a:endParaRPr lang="en-US" dirty="0"/>
          </a:p>
        </p:txBody>
      </p:sp>
    </p:spTree>
    <p:extLst>
      <p:ext uri="{BB962C8B-B14F-4D97-AF65-F5344CB8AC3E}">
        <p14:creationId xmlns:p14="http://schemas.microsoft.com/office/powerpoint/2010/main" val="55881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00213"/>
            <a:ext cx="39195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700213"/>
            <a:ext cx="392112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CAA28AA0-910A-45D0-A3E4-58FE9F68AB9C}" type="slidenum">
              <a:rPr lang="en-US"/>
              <a:pPr/>
              <a:t>‹#›</a:t>
            </a:fld>
            <a:endParaRPr lang="en-US" dirty="0"/>
          </a:p>
        </p:txBody>
      </p:sp>
    </p:spTree>
    <p:extLst>
      <p:ext uri="{BB962C8B-B14F-4D97-AF65-F5344CB8AC3E}">
        <p14:creationId xmlns:p14="http://schemas.microsoft.com/office/powerpoint/2010/main" val="10787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BA2D60CC-B20E-4F91-B99F-162D19069D60}" type="slidenum">
              <a:rPr lang="en-US"/>
              <a:pPr/>
              <a:t>‹#›</a:t>
            </a:fld>
            <a:endParaRPr lang="en-US" dirty="0"/>
          </a:p>
        </p:txBody>
      </p:sp>
    </p:spTree>
    <p:extLst>
      <p:ext uri="{BB962C8B-B14F-4D97-AF65-F5344CB8AC3E}">
        <p14:creationId xmlns:p14="http://schemas.microsoft.com/office/powerpoint/2010/main" val="245206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DAB3F943-656C-4AF7-BE95-E678CAE1463C}" type="slidenum">
              <a:rPr lang="en-US"/>
              <a:pPr/>
              <a:t>‹#›</a:t>
            </a:fld>
            <a:endParaRPr lang="en-US" dirty="0"/>
          </a:p>
        </p:txBody>
      </p:sp>
    </p:spTree>
    <p:extLst>
      <p:ext uri="{BB962C8B-B14F-4D97-AF65-F5344CB8AC3E}">
        <p14:creationId xmlns:p14="http://schemas.microsoft.com/office/powerpoint/2010/main" val="247797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78E0357-D6D9-419A-8AEB-1BF033C3C285}" type="slidenum">
              <a:rPr lang="en-US"/>
              <a:pPr/>
              <a:t>‹#›</a:t>
            </a:fld>
            <a:endParaRPr lang="en-US" dirty="0"/>
          </a:p>
        </p:txBody>
      </p:sp>
    </p:spTree>
    <p:extLst>
      <p:ext uri="{BB962C8B-B14F-4D97-AF65-F5344CB8AC3E}">
        <p14:creationId xmlns:p14="http://schemas.microsoft.com/office/powerpoint/2010/main" val="401064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C0146D2-A603-4583-8662-D7A018BEC260}" type="slidenum">
              <a:rPr lang="en-US"/>
              <a:pPr/>
              <a:t>‹#›</a:t>
            </a:fld>
            <a:endParaRPr lang="en-US" dirty="0"/>
          </a:p>
        </p:txBody>
      </p:sp>
    </p:spTree>
    <p:extLst>
      <p:ext uri="{BB962C8B-B14F-4D97-AF65-F5344CB8AC3E}">
        <p14:creationId xmlns:p14="http://schemas.microsoft.com/office/powerpoint/2010/main" val="381189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3A60DC-C563-48FB-B6AB-484A0889B0F4}" type="slidenum">
              <a:rPr lang="en-US"/>
              <a:pPr/>
              <a:t>‹#›</a:t>
            </a:fld>
            <a:endParaRPr lang="en-US" dirty="0"/>
          </a:p>
        </p:txBody>
      </p:sp>
    </p:spTree>
    <p:extLst>
      <p:ext uri="{BB962C8B-B14F-4D97-AF65-F5344CB8AC3E}">
        <p14:creationId xmlns:p14="http://schemas.microsoft.com/office/powerpoint/2010/main" val="116584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539750" y="357188"/>
            <a:ext cx="7993063"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9571" name="Rectangle 3"/>
          <p:cNvSpPr>
            <a:spLocks noGrp="1" noChangeArrowheads="1"/>
          </p:cNvSpPr>
          <p:nvPr>
            <p:ph type="body" idx="1"/>
          </p:nvPr>
        </p:nvSpPr>
        <p:spPr bwMode="auto">
          <a:xfrm>
            <a:off x="539750" y="1700213"/>
            <a:ext cx="799306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rebuchet MS" pitchFamily="34" charset="0"/>
          <a:ea typeface="+mj-ea"/>
          <a:cs typeface="+mj-cs"/>
        </a:defRPr>
      </a:lvl1pPr>
      <a:lvl2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rgbClr val="006600"/>
        </a:buClr>
        <a:buSzPct val="75000"/>
        <a:buFont typeface="Wingdings" pitchFamily="2" charset="2"/>
        <a:buChar char="n"/>
        <a:defRPr kumimoji="1" sz="32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6600"/>
        </a:buClr>
        <a:buSzPct val="75000"/>
        <a:buFont typeface="Wingdings" pitchFamily="2" charset="2"/>
        <a:buChar char="n"/>
        <a:defRPr kumimoji="1" sz="2800">
          <a:solidFill>
            <a:schemeClr val="tx1"/>
          </a:solidFill>
          <a:latin typeface="Trebuchet MS" pitchFamily="34" charset="0"/>
        </a:defRPr>
      </a:lvl2pPr>
      <a:lvl3pPr marL="1143000" indent="-228600" algn="l" rtl="0" eaLnBrk="1" fontAlgn="base" hangingPunct="1">
        <a:spcBef>
          <a:spcPct val="20000"/>
        </a:spcBef>
        <a:spcAft>
          <a:spcPct val="0"/>
        </a:spcAft>
        <a:buClr>
          <a:srgbClr val="006600"/>
        </a:buClr>
        <a:buSzPct val="75000"/>
        <a:buFont typeface="Wingdings" pitchFamily="2" charset="2"/>
        <a:buChar char="n"/>
        <a:defRPr kumimoji="1" sz="2400">
          <a:solidFill>
            <a:schemeClr val="tx1"/>
          </a:solidFill>
          <a:latin typeface="Trebuchet MS" pitchFamily="34" charset="0"/>
        </a:defRPr>
      </a:lvl3pPr>
      <a:lvl4pPr marL="16002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Trebuchet MS" pitchFamily="34" charset="0"/>
        </a:defRPr>
      </a:lvl4pPr>
      <a:lvl5pPr marL="20574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Trebuchet MS" pitchFamily="34" charset="0"/>
        </a:defRPr>
      </a:lvl5pPr>
      <a:lvl6pPr marL="25146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p:txBody>
          <a:bodyPr/>
          <a:lstStyle/>
          <a:p>
            <a:r>
              <a:rPr lang="en-US" dirty="0" smtClean="0">
                <a:effectLst/>
              </a:rPr>
              <a:t>LEADERSHIP</a:t>
            </a:r>
            <a:endParaRPr lang="en-US" dirty="0">
              <a:effectLst/>
            </a:endParaRPr>
          </a:p>
        </p:txBody>
      </p:sp>
      <p:sp>
        <p:nvSpPr>
          <p:cNvPr id="141315" name="Rectangle 3"/>
          <p:cNvSpPr>
            <a:spLocks noGrp="1" noChangeArrowheads="1"/>
          </p:cNvSpPr>
          <p:nvPr>
            <p:ph type="subTitle" idx="1"/>
          </p:nvPr>
        </p:nvSpPr>
        <p:spPr>
          <a:xfrm>
            <a:off x="539750" y="4327525"/>
            <a:ext cx="8451850" cy="757238"/>
          </a:xfrm>
        </p:spPr>
        <p:txBody>
          <a:bodyPr/>
          <a:lstStyle/>
          <a:p>
            <a:r>
              <a:rPr lang="en-US" sz="3200" dirty="0" smtClean="0">
                <a:effectLst/>
              </a:rPr>
              <a:t>and The Role of </a:t>
            </a:r>
            <a:r>
              <a:rPr lang="en-US" sz="4400" dirty="0" smtClean="0">
                <a:effectLst/>
              </a:rPr>
              <a:t>“Time Management”</a:t>
            </a:r>
            <a:endParaRPr lang="en-US" sz="4400"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rPr>
              <a:t>Your Focus Must Adjust</a:t>
            </a:r>
            <a:endParaRPr lang="en-US" dirty="0">
              <a:effectLst/>
            </a:endParaRPr>
          </a:p>
        </p:txBody>
      </p:sp>
      <p:sp>
        <p:nvSpPr>
          <p:cNvPr id="5" name="Content Placeholder 4"/>
          <p:cNvSpPr>
            <a:spLocks noGrp="1"/>
          </p:cNvSpPr>
          <p:nvPr>
            <p:ph idx="1"/>
          </p:nvPr>
        </p:nvSpPr>
        <p:spPr/>
        <p:txBody>
          <a:bodyPr/>
          <a:lstStyle/>
          <a:p>
            <a:pPr>
              <a:buClr>
                <a:schemeClr val="tx1">
                  <a:lumMod val="50000"/>
                </a:schemeClr>
              </a:buClr>
              <a:buSzPct val="100000"/>
              <a:buFont typeface="Arial" pitchFamily="34" charset="0"/>
              <a:buChar char="•"/>
            </a:pPr>
            <a:r>
              <a:rPr lang="en-US" dirty="0" smtClean="0"/>
              <a:t>Same drills as before with an adjusted focus to the organizational leaders. Like, building depth in the common leg for speed. You are building security through more distributors earning meaningful income.</a:t>
            </a:r>
            <a:endParaRPr lang="en-US" dirty="0"/>
          </a:p>
        </p:txBody>
      </p:sp>
    </p:spTree>
    <p:extLst>
      <p:ext uri="{BB962C8B-B14F-4D97-AF65-F5344CB8AC3E}">
        <p14:creationId xmlns:p14="http://schemas.microsoft.com/office/powerpoint/2010/main" val="3880276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152400"/>
            <a:ext cx="7993063" cy="1471612"/>
          </a:xfrm>
        </p:spPr>
        <p:txBody>
          <a:bodyPr/>
          <a:lstStyle/>
          <a:p>
            <a:pPr algn="ctr"/>
            <a:r>
              <a:rPr lang="en-US" dirty="0" smtClean="0">
                <a:effectLst/>
              </a:rPr>
              <a:t>There is always a              “Method to our Madness”</a:t>
            </a:r>
            <a:endParaRPr lang="en-US" dirty="0">
              <a:effectLst/>
            </a:endParaRPr>
          </a:p>
        </p:txBody>
      </p:sp>
      <p:pic>
        <p:nvPicPr>
          <p:cNvPr id="6" name="Picture 5" descr="mad_scientist_running_with_brain.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6036" y="1828800"/>
            <a:ext cx="4762500" cy="4762500"/>
          </a:xfrm>
          <a:prstGeom prst="rect">
            <a:avLst/>
          </a:prstGeom>
        </p:spPr>
      </p:pic>
    </p:spTree>
    <p:extLst>
      <p:ext uri="{BB962C8B-B14F-4D97-AF65-F5344CB8AC3E}">
        <p14:creationId xmlns:p14="http://schemas.microsoft.com/office/powerpoint/2010/main" val="38192356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2" descr="JRStein"/>
          <p:cNvPicPr>
            <a:picLocks noChangeAspect="1" noChangeArrowheads="1"/>
          </p:cNvPicPr>
          <p:nvPr/>
        </p:nvPicPr>
        <p:blipFill>
          <a:blip r:embed="rId3"/>
          <a:srcRect/>
          <a:stretch>
            <a:fillRect/>
          </a:stretch>
        </p:blipFill>
        <p:spPr bwMode="auto">
          <a:xfrm>
            <a:off x="2286000" y="1584960"/>
            <a:ext cx="4109654"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5651" name="Text Box 3"/>
          <p:cNvSpPr txBox="1">
            <a:spLocks noChangeArrowheads="1"/>
          </p:cNvSpPr>
          <p:nvPr/>
        </p:nvSpPr>
        <p:spPr bwMode="auto">
          <a:xfrm>
            <a:off x="1905000" y="381000"/>
            <a:ext cx="1752600" cy="366713"/>
          </a:xfrm>
          <a:prstGeom prst="rect">
            <a:avLst/>
          </a:prstGeom>
          <a:noFill/>
          <a:ln w="9525">
            <a:noFill/>
            <a:miter lim="800000"/>
            <a:headEnd/>
            <a:tailEnd/>
          </a:ln>
        </p:spPr>
        <p:txBody>
          <a:bodyPr>
            <a:spAutoFit/>
          </a:bodyPr>
          <a:lstStyle/>
          <a:p>
            <a:pPr defTabSz="914400" fontAlgn="base">
              <a:spcBef>
                <a:spcPct val="50000"/>
              </a:spcBef>
              <a:spcAft>
                <a:spcPct val="0"/>
              </a:spcAft>
            </a:pPr>
            <a:endParaRPr lang="en-US" dirty="0">
              <a:solidFill>
                <a:srgbClr val="000000"/>
              </a:solidFill>
              <a:latin typeface="Arial" charset="0"/>
              <a:ea typeface="ＭＳ Ｐゴシック" pitchFamily="34" charset="-128"/>
            </a:endParaRPr>
          </a:p>
        </p:txBody>
      </p:sp>
      <p:sp>
        <p:nvSpPr>
          <p:cNvPr id="662532" name="Rectangle 4"/>
          <p:cNvSpPr>
            <a:spLocks noChangeArrowheads="1"/>
          </p:cNvSpPr>
          <p:nvPr/>
        </p:nvSpPr>
        <p:spPr bwMode="auto">
          <a:xfrm>
            <a:off x="76200" y="5710123"/>
            <a:ext cx="8839200" cy="766877"/>
          </a:xfrm>
          <a:prstGeom prst="rect">
            <a:avLst/>
          </a:prstGeom>
          <a:noFill/>
          <a:ln w="38100">
            <a:noFill/>
            <a:miter lim="800000"/>
            <a:headEnd/>
            <a:tailEnd/>
          </a:ln>
          <a:effectLst/>
        </p:spPr>
        <p:txBody>
          <a:bodyPr wrap="square" lIns="90488" tIns="44450" rIns="90488" bIns="44450" anchor="ctr">
            <a:spAutoFit/>
          </a:bodyPr>
          <a:lstStyle/>
          <a:p>
            <a:pPr algn="ctr" defTabSz="914400" eaLnBrk="0" fontAlgn="base" hangingPunct="0">
              <a:spcBef>
                <a:spcPct val="0"/>
              </a:spcBef>
              <a:spcAft>
                <a:spcPct val="0"/>
              </a:spcAft>
              <a:defRPr/>
            </a:pPr>
            <a:r>
              <a:rPr lang="en-US" sz="4400" b="1" dirty="0">
                <a:solidFill>
                  <a:schemeClr val="tx1">
                    <a:lumMod val="75000"/>
                  </a:schemeClr>
                </a:solidFill>
                <a:latin typeface="Lucida Sans" pitchFamily="34" charset="0"/>
                <a:ea typeface="ＭＳ Ｐゴシック"/>
                <a:cs typeface="Arial"/>
              </a:rPr>
              <a:t>BV + IBV = $ (Residual)</a:t>
            </a:r>
            <a:endParaRPr lang="en-US" sz="3600" b="1" dirty="0">
              <a:solidFill>
                <a:schemeClr val="tx1">
                  <a:lumMod val="75000"/>
                </a:schemeClr>
              </a:solidFill>
              <a:latin typeface="Lucida Sans" pitchFamily="34" charset="0"/>
              <a:ea typeface="ＭＳ Ｐゴシック"/>
              <a:cs typeface="Arial"/>
            </a:endParaRPr>
          </a:p>
        </p:txBody>
      </p:sp>
      <p:sp>
        <p:nvSpPr>
          <p:cNvPr id="5" name="Title 3"/>
          <p:cNvSpPr txBox="1">
            <a:spLocks/>
          </p:cNvSpPr>
          <p:nvPr/>
        </p:nvSpPr>
        <p:spPr>
          <a:xfrm>
            <a:off x="381000" y="128588"/>
            <a:ext cx="8534400" cy="1471612"/>
          </a:xfrm>
          <a:prstGeom prst="rect">
            <a:avLst/>
          </a:prstGeom>
        </p:spPr>
        <p:txBody>
          <a:bodyPr/>
          <a:lst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rebuchet MS" pitchFamily="34" charset="0"/>
                <a:ea typeface="+mj-ea"/>
                <a:cs typeface="+mj-cs"/>
              </a:defRPr>
            </a:lvl1pPr>
            <a:lvl2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9pPr>
          </a:lstStyle>
          <a:p>
            <a:pPr algn="ctr"/>
            <a:r>
              <a:rPr lang="en-US" sz="3600" dirty="0" smtClean="0">
                <a:effectLst/>
              </a:rPr>
              <a:t>There is always a                               “Method to our Madness”</a:t>
            </a:r>
            <a:endParaRPr lang="en-US" sz="3600" dirty="0">
              <a:effectLst/>
            </a:endParaRPr>
          </a:p>
        </p:txBody>
      </p:sp>
    </p:spTree>
    <p:extLst>
      <p:ext uri="{BB962C8B-B14F-4D97-AF65-F5344CB8AC3E}">
        <p14:creationId xmlns:p14="http://schemas.microsoft.com/office/powerpoint/2010/main" val="16068441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Things to take into consideration in managing your time…</a:t>
            </a:r>
            <a:endParaRPr lang="en-US" sz="4000" dirty="0">
              <a:effectLst/>
            </a:endParaRPr>
          </a:p>
        </p:txBody>
      </p:sp>
      <p:sp>
        <p:nvSpPr>
          <p:cNvPr id="3" name="Content Placeholder 2"/>
          <p:cNvSpPr>
            <a:spLocks noGrp="1"/>
          </p:cNvSpPr>
          <p:nvPr>
            <p:ph idx="1"/>
          </p:nvPr>
        </p:nvSpPr>
        <p:spPr/>
        <p:txBody>
          <a:bodyPr/>
          <a:lstStyle/>
          <a:p>
            <a:pPr marL="514350" indent="-514350">
              <a:buClr>
                <a:schemeClr val="tx1">
                  <a:lumMod val="50000"/>
                </a:schemeClr>
              </a:buClr>
              <a:buFont typeface="+mj-lt"/>
              <a:buAutoNum type="arabicPeriod"/>
            </a:pPr>
            <a:r>
              <a:rPr lang="en-US" sz="2800" dirty="0" smtClean="0"/>
              <a:t>Family, Work, Religion</a:t>
            </a:r>
          </a:p>
          <a:p>
            <a:pPr marL="514350" indent="-514350">
              <a:buClr>
                <a:schemeClr val="tx1">
                  <a:lumMod val="50000"/>
                </a:schemeClr>
              </a:buClr>
              <a:buFont typeface="+mj-lt"/>
              <a:buAutoNum type="arabicPeriod"/>
            </a:pPr>
            <a:r>
              <a:rPr lang="en-US" sz="2800" dirty="0" smtClean="0"/>
              <a:t>How much time has been allotted for your UnFranchise® Business?</a:t>
            </a:r>
          </a:p>
          <a:p>
            <a:pPr marL="514350" indent="-514350">
              <a:buClr>
                <a:schemeClr val="tx1">
                  <a:lumMod val="50000"/>
                </a:schemeClr>
              </a:buClr>
              <a:buFont typeface="+mj-lt"/>
              <a:buAutoNum type="arabicPeriod"/>
            </a:pPr>
            <a:r>
              <a:rPr lang="en-US" sz="2800" dirty="0" smtClean="0"/>
              <a:t>What is the goal of your UnFranchise® Business?</a:t>
            </a:r>
          </a:p>
          <a:p>
            <a:pPr marL="738188" lvl="1" indent="-338138">
              <a:buClr>
                <a:schemeClr val="tx1">
                  <a:lumMod val="50000"/>
                </a:schemeClr>
              </a:buClr>
              <a:buFont typeface="+mj-lt"/>
              <a:buAutoNum type="alphaLcParenR"/>
            </a:pPr>
            <a:r>
              <a:rPr lang="en-US" sz="2400" dirty="0" smtClean="0"/>
              <a:t>What is the timeline set to meet your goal?</a:t>
            </a:r>
          </a:p>
          <a:p>
            <a:pPr marL="514350" indent="-514350">
              <a:buClr>
                <a:schemeClr val="tx1">
                  <a:lumMod val="50000"/>
                </a:schemeClr>
              </a:buClr>
              <a:buFont typeface="+mj-lt"/>
              <a:buAutoNum type="arabicPeriod"/>
            </a:pPr>
            <a:r>
              <a:rPr lang="en-US" sz="2800" dirty="0" smtClean="0"/>
              <a:t>What do you rate your current skill level?</a:t>
            </a:r>
          </a:p>
          <a:p>
            <a:pPr marL="738188" lvl="1" indent="-338138">
              <a:buClr>
                <a:schemeClr val="tx1">
                  <a:lumMod val="50000"/>
                </a:schemeClr>
              </a:buClr>
              <a:buFont typeface="+mj-lt"/>
              <a:buAutoNum type="alphaLcParenR"/>
            </a:pPr>
            <a:r>
              <a:rPr lang="en-US" sz="2400" dirty="0" smtClean="0"/>
              <a:t>Sets your training schedule, always a minimum of events</a:t>
            </a:r>
          </a:p>
          <a:p>
            <a:pPr marL="914400" lvl="1" indent="-514350">
              <a:buClr>
                <a:schemeClr val="tx1">
                  <a:lumMod val="50000"/>
                </a:schemeClr>
              </a:buClr>
              <a:buFont typeface="+mj-lt"/>
              <a:buAutoNum type="alphaLcParenR"/>
            </a:pPr>
            <a:endParaRPr lang="en-US" sz="2400" dirty="0"/>
          </a:p>
        </p:txBody>
      </p:sp>
    </p:spTree>
    <p:extLst>
      <p:ext uri="{BB962C8B-B14F-4D97-AF65-F5344CB8AC3E}">
        <p14:creationId xmlns:p14="http://schemas.microsoft.com/office/powerpoint/2010/main" val="571456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Things to take into consideration in managing your time…</a:t>
            </a:r>
            <a:endParaRPr lang="en-US" sz="4000" dirty="0">
              <a:effectLst/>
            </a:endParaRPr>
          </a:p>
        </p:txBody>
      </p:sp>
      <p:sp>
        <p:nvSpPr>
          <p:cNvPr id="3" name="Content Placeholder 2"/>
          <p:cNvSpPr>
            <a:spLocks noGrp="1"/>
          </p:cNvSpPr>
          <p:nvPr>
            <p:ph idx="1"/>
          </p:nvPr>
        </p:nvSpPr>
        <p:spPr/>
        <p:txBody>
          <a:bodyPr/>
          <a:lstStyle/>
          <a:p>
            <a:pPr marL="517525" indent="-517525">
              <a:buClr>
                <a:schemeClr val="tx1">
                  <a:lumMod val="50000"/>
                </a:schemeClr>
              </a:buClr>
              <a:buNone/>
            </a:pPr>
            <a:r>
              <a:rPr lang="en-US" sz="2400" dirty="0" smtClean="0"/>
              <a:t>5.  </a:t>
            </a:r>
            <a:r>
              <a:rPr lang="en-US" sz="2800" dirty="0" smtClean="0"/>
              <a:t>What do you rate your current discipline level? Why?</a:t>
            </a:r>
          </a:p>
          <a:p>
            <a:pPr marL="514350" indent="-514350">
              <a:buClr>
                <a:schemeClr val="tx1">
                  <a:lumMod val="50000"/>
                </a:schemeClr>
              </a:buClr>
              <a:buAutoNum type="arabicPeriod" startAt="6"/>
            </a:pPr>
            <a:r>
              <a:rPr lang="en-US" sz="2800" dirty="0" smtClean="0"/>
              <a:t>What do your rate your current duplication level? Why?</a:t>
            </a:r>
          </a:p>
          <a:p>
            <a:pPr marL="514350" indent="-514350">
              <a:buClr>
                <a:schemeClr val="tx1">
                  <a:lumMod val="50000"/>
                </a:schemeClr>
              </a:buClr>
              <a:buAutoNum type="arabicPeriod" startAt="6"/>
            </a:pPr>
            <a:r>
              <a:rPr lang="en-US" sz="2800" dirty="0" smtClean="0"/>
              <a:t>Are you willing to make some changes to accomplish what you want?</a:t>
            </a:r>
          </a:p>
          <a:p>
            <a:pPr marL="457200" indent="-457200">
              <a:buClr>
                <a:schemeClr val="tx1">
                  <a:lumMod val="50000"/>
                </a:schemeClr>
              </a:buClr>
              <a:buAutoNum type="arabicPeriod" startAt="6"/>
            </a:pPr>
            <a:endParaRPr lang="en-US" sz="2800" dirty="0" smtClean="0"/>
          </a:p>
          <a:p>
            <a:pPr marL="400050" lvl="1" indent="0">
              <a:buClr>
                <a:schemeClr val="tx1">
                  <a:lumMod val="50000"/>
                </a:schemeClr>
              </a:buClr>
              <a:buNone/>
            </a:pPr>
            <a:endParaRPr lang="en-US" dirty="0"/>
          </a:p>
        </p:txBody>
      </p:sp>
    </p:spTree>
    <p:extLst>
      <p:ext uri="{BB962C8B-B14F-4D97-AF65-F5344CB8AC3E}">
        <p14:creationId xmlns:p14="http://schemas.microsoft.com/office/powerpoint/2010/main" val="4285872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0550"/>
            <a:ext cx="4419600" cy="984250"/>
          </a:xfrm>
        </p:spPr>
        <p:txBody>
          <a:bodyPr/>
          <a:lstStyle/>
          <a:p>
            <a:pPr algn="ctr"/>
            <a:r>
              <a:rPr lang="en-US" sz="4800" dirty="0" smtClean="0">
                <a:effectLst/>
              </a:rPr>
              <a:t>the “must dos” of our business?</a:t>
            </a:r>
            <a:endParaRPr lang="en-US" sz="4800" dirty="0">
              <a:effectLst/>
            </a:endParaRPr>
          </a:p>
        </p:txBody>
      </p:sp>
      <p:sp>
        <p:nvSpPr>
          <p:cNvPr id="3" name="Content Placeholder 2"/>
          <p:cNvSpPr>
            <a:spLocks noGrp="1"/>
          </p:cNvSpPr>
          <p:nvPr>
            <p:ph idx="1"/>
          </p:nvPr>
        </p:nvSpPr>
        <p:spPr>
          <a:xfrm>
            <a:off x="4648200" y="1600200"/>
            <a:ext cx="4184650" cy="4752975"/>
          </a:xfrm>
        </p:spPr>
        <p:txBody>
          <a:bodyPr/>
          <a:lstStyle/>
          <a:p>
            <a:pPr marL="517525" indent="-517525">
              <a:lnSpc>
                <a:spcPct val="150000"/>
              </a:lnSpc>
              <a:buClr>
                <a:schemeClr val="tx1">
                  <a:lumMod val="50000"/>
                </a:schemeClr>
              </a:buClr>
              <a:buFont typeface="+mj-lt"/>
              <a:buAutoNum type="arabicPeriod"/>
            </a:pPr>
            <a:r>
              <a:rPr lang="en-US" sz="2800" dirty="0" smtClean="0"/>
              <a:t>Sell Product</a:t>
            </a:r>
          </a:p>
          <a:p>
            <a:pPr marL="517525" indent="-517525">
              <a:lnSpc>
                <a:spcPct val="150000"/>
              </a:lnSpc>
              <a:buClr>
                <a:schemeClr val="tx1">
                  <a:lumMod val="50000"/>
                </a:schemeClr>
              </a:buClr>
              <a:buFont typeface="+mj-lt"/>
              <a:buAutoNum type="arabicPeriod"/>
            </a:pPr>
            <a:r>
              <a:rPr lang="en-US" sz="2800" dirty="0" smtClean="0"/>
              <a:t>Sell the Business</a:t>
            </a:r>
          </a:p>
          <a:p>
            <a:pPr marL="517525" indent="-517525">
              <a:lnSpc>
                <a:spcPct val="150000"/>
              </a:lnSpc>
              <a:buClr>
                <a:schemeClr val="tx1">
                  <a:lumMod val="50000"/>
                </a:schemeClr>
              </a:buClr>
              <a:buFont typeface="+mj-lt"/>
              <a:buAutoNum type="arabicPeriod"/>
            </a:pPr>
            <a:r>
              <a:rPr lang="en-US" sz="2800" dirty="0" smtClean="0"/>
              <a:t>Sell Education</a:t>
            </a:r>
          </a:p>
          <a:p>
            <a:pPr marL="517525" indent="-517525">
              <a:buClr>
                <a:schemeClr val="tx1">
                  <a:lumMod val="50000"/>
                </a:schemeClr>
              </a:buClr>
              <a:buFont typeface="+mj-lt"/>
              <a:buAutoNum type="arabicPeriod"/>
            </a:pPr>
            <a:r>
              <a:rPr lang="en-US" sz="2800" dirty="0" smtClean="0"/>
              <a:t>Sell the Webportal (your location of business, your “Store Front”</a:t>
            </a:r>
            <a:endParaRPr lang="en-US" dirty="0" smtClean="0"/>
          </a:p>
          <a:p>
            <a:pPr marL="457200" indent="-457200">
              <a:lnSpc>
                <a:spcPct val="150000"/>
              </a:lnSpc>
              <a:buClr>
                <a:schemeClr val="tx1">
                  <a:lumMod val="50000"/>
                </a:schemeClr>
              </a:buClr>
              <a:buAutoNum type="arabicPeriod"/>
            </a:pPr>
            <a:endParaRPr lang="en-US" dirty="0" smtClean="0"/>
          </a:p>
          <a:p>
            <a:pPr marL="914400" lvl="1" indent="-514350">
              <a:lnSpc>
                <a:spcPct val="150000"/>
              </a:lnSpc>
              <a:buClr>
                <a:schemeClr val="tx1">
                  <a:lumMod val="50000"/>
                </a:schemeClr>
              </a:buClr>
              <a:buFont typeface="+mj-lt"/>
              <a:buAutoNum type="arabicPeriod"/>
            </a:pPr>
            <a:endParaRPr lang="en-US" sz="3200" dirty="0"/>
          </a:p>
        </p:txBody>
      </p:sp>
      <p:sp>
        <p:nvSpPr>
          <p:cNvPr id="4" name="Title 3"/>
          <p:cNvSpPr txBox="1">
            <a:spLocks/>
          </p:cNvSpPr>
          <p:nvPr/>
        </p:nvSpPr>
        <p:spPr bwMode="auto">
          <a:xfrm>
            <a:off x="539750" y="357188"/>
            <a:ext cx="7993063"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rebuchet MS" pitchFamily="34" charset="0"/>
                <a:ea typeface="+mj-ea"/>
                <a:cs typeface="+mj-cs"/>
              </a:defRPr>
            </a:lvl1pPr>
            <a:lvl2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9pPr>
          </a:lstStyle>
          <a:p>
            <a:pPr algn="ctr"/>
            <a:r>
              <a:rPr lang="en-US" sz="4800" dirty="0" smtClean="0">
                <a:effectLst/>
              </a:rPr>
              <a:t>What are…</a:t>
            </a:r>
            <a:endParaRPr lang="en-US" sz="4800" dirty="0">
              <a:effectLst/>
            </a:endParaRPr>
          </a:p>
        </p:txBody>
      </p:sp>
    </p:spTree>
    <p:extLst>
      <p:ext uri="{BB962C8B-B14F-4D97-AF65-F5344CB8AC3E}">
        <p14:creationId xmlns:p14="http://schemas.microsoft.com/office/powerpoint/2010/main" val="349941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3781425"/>
            <a:ext cx="8229600" cy="866775"/>
          </a:xfrm>
        </p:spPr>
        <p:txBody>
          <a:bodyPr/>
          <a:lstStyle/>
          <a:p>
            <a:pPr algn="ctr" eaLnBrk="1" hangingPunct="1"/>
            <a:r>
              <a:rPr lang="en-US" dirty="0" smtClean="0"/>
              <a:t>The “WHY” of SHOP.COM</a:t>
            </a:r>
          </a:p>
        </p:txBody>
      </p:sp>
    </p:spTree>
    <p:extLst>
      <p:ext uri="{BB962C8B-B14F-4D97-AF65-F5344CB8AC3E}">
        <p14:creationId xmlns:p14="http://schemas.microsoft.com/office/powerpoint/2010/main" val="9840982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644525"/>
            <a:ext cx="56451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3444875" y="2454275"/>
            <a:ext cx="2025650" cy="2025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a:spLocks noChangeAspect="1"/>
          </p:cNvSpPr>
          <p:nvPr/>
        </p:nvSpPr>
        <p:spPr>
          <a:xfrm>
            <a:off x="2457450" y="1466850"/>
            <a:ext cx="4000500" cy="40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3733800" y="83185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t>WHAT</a:t>
            </a:r>
          </a:p>
        </p:txBody>
      </p:sp>
      <p:sp>
        <p:nvSpPr>
          <p:cNvPr id="8" name="TextBox 7"/>
          <p:cNvSpPr txBox="1">
            <a:spLocks noChangeArrowheads="1"/>
          </p:cNvSpPr>
          <p:nvPr/>
        </p:nvSpPr>
        <p:spPr bwMode="auto">
          <a:xfrm>
            <a:off x="3733800" y="1787525"/>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t>HOW</a:t>
            </a:r>
          </a:p>
        </p:txBody>
      </p:sp>
      <p:sp>
        <p:nvSpPr>
          <p:cNvPr id="9" name="TextBox 8"/>
          <p:cNvSpPr txBox="1">
            <a:spLocks noChangeArrowheads="1"/>
          </p:cNvSpPr>
          <p:nvPr/>
        </p:nvSpPr>
        <p:spPr bwMode="auto">
          <a:xfrm>
            <a:off x="3733800" y="2971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t>WHY</a:t>
            </a:r>
          </a:p>
        </p:txBody>
      </p:sp>
      <p:sp>
        <p:nvSpPr>
          <p:cNvPr id="7" name="TextBox 6"/>
          <p:cNvSpPr txBox="1"/>
          <p:nvPr/>
        </p:nvSpPr>
        <p:spPr>
          <a:xfrm>
            <a:off x="5470525" y="304800"/>
            <a:ext cx="3521075" cy="1815882"/>
          </a:xfrm>
          <a:prstGeom prst="rect">
            <a:avLst/>
          </a:prstGeom>
          <a:solidFill>
            <a:schemeClr val="bg1"/>
          </a:solidFill>
          <a:ln w="28575">
            <a:solidFill>
              <a:schemeClr val="accent1">
                <a:shade val="50000"/>
              </a:schemeClr>
            </a:solidFill>
          </a:ln>
        </p:spPr>
        <p:txBody>
          <a:bodyPr>
            <a:spAutoFit/>
          </a:bodyPr>
          <a:lstStyle/>
          <a:p>
            <a:pPr algn="ctr" fontAlgn="auto">
              <a:spcBef>
                <a:spcPts val="0"/>
              </a:spcBef>
              <a:spcAft>
                <a:spcPts val="0"/>
              </a:spcAft>
              <a:defRPr/>
            </a:pPr>
            <a:r>
              <a:rPr lang="en-US" sz="2800" b="1" dirty="0">
                <a:latin typeface="+mn-lt"/>
                <a:cs typeface="+mn-cs"/>
              </a:rPr>
              <a:t>To revolutionize the way people shop for products and services online.</a:t>
            </a:r>
          </a:p>
        </p:txBody>
      </p:sp>
    </p:spTree>
    <p:extLst>
      <p:ext uri="{BB962C8B-B14F-4D97-AF65-F5344CB8AC3E}">
        <p14:creationId xmlns:p14="http://schemas.microsoft.com/office/powerpoint/2010/main" val="3765209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nodeType="afterGroup">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63" presetClass="path" presetSubtype="0" accel="50000" decel="50000" fill="hold" grpId="1" nodeType="withEffect">
                                  <p:stCondLst>
                                    <p:cond delay="0"/>
                                  </p:stCondLst>
                                  <p:childTnLst>
                                    <p:animMotion origin="layout" path="M -0.38333 -0.05556 L 0 0 " pathEditMode="relative" rAng="0" ptsTypes="AA">
                                      <p:cBhvr>
                                        <p:cTn id="22" dur="2000" fill="hold"/>
                                        <p:tgtEl>
                                          <p:spTgt spid="7"/>
                                        </p:tgtEl>
                                        <p:attrNameLst>
                                          <p:attrName>ppt_x</p:attrName>
                                          <p:attrName>ppt_y</p:attrName>
                                        </p:attrNameLst>
                                      </p:cBhvr>
                                      <p:rCtr x="19167"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644525"/>
            <a:ext cx="56451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3444875" y="2454275"/>
            <a:ext cx="2025650" cy="2025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a:spLocks noChangeAspect="1"/>
          </p:cNvSpPr>
          <p:nvPr/>
        </p:nvSpPr>
        <p:spPr>
          <a:xfrm>
            <a:off x="2457450" y="1466850"/>
            <a:ext cx="4000500" cy="40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101" name="TextBox 5"/>
          <p:cNvSpPr txBox="1">
            <a:spLocks noChangeArrowheads="1"/>
          </p:cNvSpPr>
          <p:nvPr/>
        </p:nvSpPr>
        <p:spPr bwMode="auto">
          <a:xfrm>
            <a:off x="3733800" y="83185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WHAT</a:t>
            </a:r>
          </a:p>
        </p:txBody>
      </p:sp>
      <p:sp>
        <p:nvSpPr>
          <p:cNvPr id="4102" name="TextBox 7"/>
          <p:cNvSpPr txBox="1">
            <a:spLocks noChangeArrowheads="1"/>
          </p:cNvSpPr>
          <p:nvPr/>
        </p:nvSpPr>
        <p:spPr bwMode="auto">
          <a:xfrm>
            <a:off x="3733800" y="1787525"/>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HOW</a:t>
            </a:r>
          </a:p>
        </p:txBody>
      </p:sp>
      <p:sp>
        <p:nvSpPr>
          <p:cNvPr id="4103" name="TextBox 8"/>
          <p:cNvSpPr txBox="1">
            <a:spLocks noChangeArrowheads="1"/>
          </p:cNvSpPr>
          <p:nvPr/>
        </p:nvSpPr>
        <p:spPr bwMode="auto">
          <a:xfrm>
            <a:off x="3733800" y="2971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WHY</a:t>
            </a:r>
          </a:p>
        </p:txBody>
      </p:sp>
      <p:sp>
        <p:nvSpPr>
          <p:cNvPr id="2" name="TextBox 1"/>
          <p:cNvSpPr txBox="1"/>
          <p:nvPr/>
        </p:nvSpPr>
        <p:spPr>
          <a:xfrm>
            <a:off x="6248400" y="5205413"/>
            <a:ext cx="2228850" cy="461665"/>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dirty="0">
                <a:latin typeface="+mn-lt"/>
                <a:cs typeface="+mn-cs"/>
              </a:rPr>
              <a:t>2000+ Stores</a:t>
            </a:r>
          </a:p>
        </p:txBody>
      </p:sp>
      <p:sp>
        <p:nvSpPr>
          <p:cNvPr id="11" name="TextBox 10"/>
          <p:cNvSpPr txBox="1"/>
          <p:nvPr/>
        </p:nvSpPr>
        <p:spPr>
          <a:xfrm>
            <a:off x="762000" y="831850"/>
            <a:ext cx="2228850" cy="522288"/>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800" dirty="0">
                <a:latin typeface="+mn-lt"/>
                <a:cs typeface="+mn-cs"/>
              </a:rPr>
              <a:t>Price Alerts</a:t>
            </a:r>
          </a:p>
        </p:txBody>
      </p:sp>
      <p:sp>
        <p:nvSpPr>
          <p:cNvPr id="12" name="TextBox 11"/>
          <p:cNvSpPr txBox="1"/>
          <p:nvPr/>
        </p:nvSpPr>
        <p:spPr>
          <a:xfrm>
            <a:off x="206375" y="1787525"/>
            <a:ext cx="2228850" cy="461963"/>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400" dirty="0">
                <a:latin typeface="+mn-lt"/>
                <a:cs typeface="+mn-cs"/>
              </a:rPr>
              <a:t>Buying Guides</a:t>
            </a:r>
          </a:p>
        </p:txBody>
      </p:sp>
      <p:sp>
        <p:nvSpPr>
          <p:cNvPr id="13" name="TextBox 12"/>
          <p:cNvSpPr txBox="1"/>
          <p:nvPr/>
        </p:nvSpPr>
        <p:spPr>
          <a:xfrm>
            <a:off x="206375" y="2741613"/>
            <a:ext cx="2228850" cy="522287"/>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800" dirty="0">
                <a:latin typeface="+mn-lt"/>
                <a:cs typeface="+mn-cs"/>
              </a:rPr>
              <a:t>Hot Deals</a:t>
            </a:r>
          </a:p>
        </p:txBody>
      </p:sp>
      <p:sp>
        <p:nvSpPr>
          <p:cNvPr id="14" name="TextBox 13"/>
          <p:cNvSpPr txBox="1"/>
          <p:nvPr/>
        </p:nvSpPr>
        <p:spPr>
          <a:xfrm>
            <a:off x="247650" y="3819525"/>
            <a:ext cx="2228850" cy="523875"/>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800" dirty="0">
                <a:latin typeface="+mn-lt"/>
                <a:cs typeface="+mn-cs"/>
              </a:rPr>
              <a:t>Trend Shops</a:t>
            </a:r>
          </a:p>
        </p:txBody>
      </p:sp>
      <p:sp>
        <p:nvSpPr>
          <p:cNvPr id="15" name="TextBox 14"/>
          <p:cNvSpPr txBox="1"/>
          <p:nvPr/>
        </p:nvSpPr>
        <p:spPr>
          <a:xfrm>
            <a:off x="282575" y="4841875"/>
            <a:ext cx="2398713" cy="831850"/>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400" dirty="0">
                <a:latin typeface="+mn-lt"/>
                <a:cs typeface="+mn-cs"/>
              </a:rPr>
              <a:t>Home Shopping List</a:t>
            </a:r>
          </a:p>
        </p:txBody>
      </p:sp>
      <p:sp>
        <p:nvSpPr>
          <p:cNvPr id="16" name="TextBox 15"/>
          <p:cNvSpPr txBox="1"/>
          <p:nvPr/>
        </p:nvSpPr>
        <p:spPr>
          <a:xfrm>
            <a:off x="3241675" y="6027738"/>
            <a:ext cx="2228850" cy="522287"/>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800" dirty="0">
                <a:latin typeface="+mn-lt"/>
                <a:cs typeface="+mn-cs"/>
              </a:rPr>
              <a:t>OneCart</a:t>
            </a:r>
          </a:p>
        </p:txBody>
      </p:sp>
      <p:sp>
        <p:nvSpPr>
          <p:cNvPr id="17" name="TextBox 16"/>
          <p:cNvSpPr txBox="1"/>
          <p:nvPr/>
        </p:nvSpPr>
        <p:spPr>
          <a:xfrm>
            <a:off x="6019800" y="831850"/>
            <a:ext cx="2228850" cy="830263"/>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400" dirty="0">
                <a:latin typeface="+mn-lt"/>
                <a:cs typeface="+mn-cs"/>
              </a:rPr>
              <a:t>Technology &amp; Merchandising</a:t>
            </a:r>
          </a:p>
        </p:txBody>
      </p:sp>
      <p:sp>
        <p:nvSpPr>
          <p:cNvPr id="18" name="TextBox 17"/>
          <p:cNvSpPr txBox="1"/>
          <p:nvPr/>
        </p:nvSpPr>
        <p:spPr>
          <a:xfrm>
            <a:off x="6518275" y="2017713"/>
            <a:ext cx="2228850" cy="523875"/>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800" dirty="0">
                <a:latin typeface="+mn-lt"/>
                <a:cs typeface="+mn-cs"/>
              </a:rPr>
              <a:t>Cashback</a:t>
            </a:r>
          </a:p>
        </p:txBody>
      </p:sp>
      <p:sp>
        <p:nvSpPr>
          <p:cNvPr id="19" name="TextBox 18"/>
          <p:cNvSpPr txBox="1"/>
          <p:nvPr/>
        </p:nvSpPr>
        <p:spPr>
          <a:xfrm>
            <a:off x="6629400" y="2955925"/>
            <a:ext cx="2228850" cy="461665"/>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dirty="0">
                <a:latin typeface="+mn-lt"/>
                <a:cs typeface="+mn-cs"/>
              </a:rPr>
              <a:t>Invite Friends</a:t>
            </a:r>
          </a:p>
        </p:txBody>
      </p:sp>
      <p:sp>
        <p:nvSpPr>
          <p:cNvPr id="20" name="TextBox 19"/>
          <p:cNvSpPr txBox="1"/>
          <p:nvPr/>
        </p:nvSpPr>
        <p:spPr>
          <a:xfrm>
            <a:off x="6678613" y="3819525"/>
            <a:ext cx="2228850" cy="831850"/>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2400" dirty="0">
                <a:latin typeface="+mn-lt"/>
                <a:cs typeface="+mn-cs"/>
              </a:rPr>
              <a:t>Shop Consultants</a:t>
            </a:r>
          </a:p>
        </p:txBody>
      </p:sp>
    </p:spTree>
    <p:extLst>
      <p:ext uri="{BB962C8B-B14F-4D97-AF65-F5344CB8AC3E}">
        <p14:creationId xmlns:p14="http://schemas.microsoft.com/office/powerpoint/2010/main" val="4269049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5" presetClass="path" presetSubtype="0" accel="50000" decel="50000" fill="hold" grpId="0" nodeType="withEffect">
                                  <p:stCondLst>
                                    <p:cond delay="0"/>
                                  </p:stCondLst>
                                  <p:childTnLst>
                                    <p:animMotion origin="layout" path="M 0.25834 0.13333 L -3.33333E-6 3.33333E-6 " pathEditMode="relative" rAng="0" ptsTypes="AA">
                                      <p:cBhvr>
                                        <p:cTn id="9" dur="1000" fill="hold"/>
                                        <p:tgtEl>
                                          <p:spTgt spid="11"/>
                                        </p:tgtEl>
                                        <p:attrNameLst>
                                          <p:attrName>ppt_x</p:attrName>
                                          <p:attrName>ppt_y</p:attrName>
                                        </p:attrNameLst>
                                      </p:cBhvr>
                                      <p:rCtr x="-12917" y="-6667"/>
                                    </p:animMotion>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35" presetClass="path" presetSubtype="0" accel="50000" decel="50000" fill="hold" grpId="1" nodeType="withEffect">
                                  <p:stCondLst>
                                    <p:cond delay="0"/>
                                  </p:stCondLst>
                                  <p:childTnLst>
                                    <p:animMotion origin="layout" path="M 0.31389 0.0169 L -4.44444E-6 -2.96296E-6 " pathEditMode="relative" rAng="0" ptsTypes="AA">
                                      <p:cBhvr>
                                        <p:cTn id="15" dur="1000" fill="hold"/>
                                        <p:tgtEl>
                                          <p:spTgt spid="12"/>
                                        </p:tgtEl>
                                        <p:attrNameLst>
                                          <p:attrName>ppt_x</p:attrName>
                                          <p:attrName>ppt_y</p:attrName>
                                        </p:attrNameLst>
                                      </p:cBhvr>
                                      <p:rCtr x="-15694" y="-856"/>
                                    </p:animMotion>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35" presetClass="path" presetSubtype="0" accel="50000" decel="50000" fill="hold" grpId="1" nodeType="withEffect">
                                  <p:stCondLst>
                                    <p:cond delay="0"/>
                                  </p:stCondLst>
                                  <p:childTnLst>
                                    <p:animMotion origin="layout" path="M 0.32223 -0.12662 L -4.44444E-6 -1.48148E-6 " pathEditMode="relative" rAng="0" ptsTypes="AA">
                                      <p:cBhvr>
                                        <p:cTn id="21" dur="1000" fill="hold"/>
                                        <p:tgtEl>
                                          <p:spTgt spid="13"/>
                                        </p:tgtEl>
                                        <p:attrNameLst>
                                          <p:attrName>ppt_x</p:attrName>
                                          <p:attrName>ppt_y</p:attrName>
                                        </p:attrNameLst>
                                      </p:cBhvr>
                                      <p:rCtr x="-16111" y="6319"/>
                                    </p:animMotion>
                                  </p:childTnLst>
                                </p:cTn>
                              </p:par>
                            </p:childTnLst>
                          </p:cTn>
                        </p:par>
                        <p:par>
                          <p:cTn id="22" fill="hold" nodeType="afterGroup">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35" presetClass="path" presetSubtype="0" accel="50000" decel="50000" fill="hold" grpId="1" nodeType="withEffect">
                                  <p:stCondLst>
                                    <p:cond delay="0"/>
                                  </p:stCondLst>
                                  <p:childTnLst>
                                    <p:animMotion origin="layout" path="M 0.31771 -0.29514 L 1.66667E-6 1.11111E-6 " pathEditMode="relative" rAng="0" ptsTypes="AA">
                                      <p:cBhvr>
                                        <p:cTn id="27" dur="1000" fill="hold"/>
                                        <p:tgtEl>
                                          <p:spTgt spid="14"/>
                                        </p:tgtEl>
                                        <p:attrNameLst>
                                          <p:attrName>ppt_x</p:attrName>
                                          <p:attrName>ppt_y</p:attrName>
                                        </p:attrNameLst>
                                      </p:cBhvr>
                                      <p:rCtr x="-15885" y="14745"/>
                                    </p:animMotion>
                                  </p:childTnLst>
                                </p:cTn>
                              </p:par>
                            </p:childTnLst>
                          </p:cTn>
                        </p:par>
                        <p:par>
                          <p:cTn id="28" fill="hold" nodeType="afterGroup">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35" presetClass="path" presetSubtype="0" accel="50000" decel="50000" fill="hold" grpId="1" nodeType="withEffect">
                                  <p:stCondLst>
                                    <p:cond delay="0"/>
                                  </p:stCondLst>
                                  <p:childTnLst>
                                    <p:animMotion origin="layout" path="M 0.31302 -0.46667 L 8.33333E-7 3.33333E-6 " pathEditMode="relative" rAng="0" ptsTypes="AA">
                                      <p:cBhvr>
                                        <p:cTn id="33" dur="1000" fill="hold"/>
                                        <p:tgtEl>
                                          <p:spTgt spid="15"/>
                                        </p:tgtEl>
                                        <p:attrNameLst>
                                          <p:attrName>ppt_x</p:attrName>
                                          <p:attrName>ppt_y</p:attrName>
                                        </p:attrNameLst>
                                      </p:cBhvr>
                                      <p:rCtr x="-15660" y="23333"/>
                                    </p:animMotion>
                                  </p:childTnLst>
                                </p:cTn>
                              </p:par>
                            </p:childTnLst>
                          </p:cTn>
                        </p:par>
                        <p:par>
                          <p:cTn id="34" fill="hold" nodeType="afterGroup">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35" presetClass="path" presetSubtype="0" accel="50000" decel="50000" fill="hold" grpId="1" nodeType="withEffect">
                                  <p:stCondLst>
                                    <p:cond delay="0"/>
                                  </p:stCondLst>
                                  <p:childTnLst>
                                    <p:animMotion origin="layout" path="M -0.00139 -0.6169 L 1.11111E-6 1.85185E-6 " pathEditMode="relative" rAng="0" ptsTypes="AA">
                                      <p:cBhvr>
                                        <p:cTn id="39" dur="1000" fill="hold"/>
                                        <p:tgtEl>
                                          <p:spTgt spid="16"/>
                                        </p:tgtEl>
                                        <p:attrNameLst>
                                          <p:attrName>ppt_x</p:attrName>
                                          <p:attrName>ppt_y</p:attrName>
                                        </p:attrNameLst>
                                      </p:cBhvr>
                                      <p:rCtr x="69" y="30833"/>
                                    </p:animMotion>
                                  </p:childTnLst>
                                </p:cTn>
                              </p:par>
                            </p:childTnLst>
                          </p:cTn>
                        </p:par>
                        <p:par>
                          <p:cTn id="40" fill="hold" nodeType="afterGroup">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35" presetClass="path" presetSubtype="0" accel="50000" decel="50000" fill="hold" grpId="1" nodeType="withEffect">
                                  <p:stCondLst>
                                    <p:cond delay="0"/>
                                  </p:stCondLst>
                                  <p:childTnLst>
                                    <p:animMotion origin="layout" path="M -0.30833 0.12222 L -3.33333E-6 2.22222E-6 " pathEditMode="relative" rAng="0" ptsTypes="AA">
                                      <p:cBhvr>
                                        <p:cTn id="45" dur="1000" fill="hold"/>
                                        <p:tgtEl>
                                          <p:spTgt spid="17"/>
                                        </p:tgtEl>
                                        <p:attrNameLst>
                                          <p:attrName>ppt_x</p:attrName>
                                          <p:attrName>ppt_y</p:attrName>
                                        </p:attrNameLst>
                                      </p:cBhvr>
                                      <p:rCtr x="15417" y="-6111"/>
                                    </p:animMotion>
                                  </p:childTnLst>
                                </p:cTn>
                              </p:par>
                            </p:childTnLst>
                          </p:cTn>
                        </p:par>
                        <p:par>
                          <p:cTn id="46" fill="hold" nodeType="afterGroup">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35" presetClass="path" presetSubtype="0" accel="50000" decel="50000" fill="hold" grpId="1" nodeType="withEffect">
                                  <p:stCondLst>
                                    <p:cond delay="0"/>
                                  </p:stCondLst>
                                  <p:childTnLst>
                                    <p:animMotion origin="layout" path="M -0.34305 -0.03241 L -2.22222E-6 2.59259E-6 " pathEditMode="relative" rAng="0" ptsTypes="AA">
                                      <p:cBhvr>
                                        <p:cTn id="51" dur="1000" fill="hold"/>
                                        <p:tgtEl>
                                          <p:spTgt spid="18"/>
                                        </p:tgtEl>
                                        <p:attrNameLst>
                                          <p:attrName>ppt_x</p:attrName>
                                          <p:attrName>ppt_y</p:attrName>
                                        </p:attrNameLst>
                                      </p:cBhvr>
                                      <p:rCtr x="17153" y="1620"/>
                                    </p:animMotion>
                                  </p:childTnLst>
                                </p:cTn>
                              </p:par>
                            </p:childTnLst>
                          </p:cTn>
                        </p:par>
                        <p:par>
                          <p:cTn id="52" fill="hold" nodeType="afterGroup">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35" presetClass="path" presetSubtype="0" accel="50000" decel="50000" fill="hold" grpId="1" nodeType="withEffect">
                                  <p:stCondLst>
                                    <p:cond delay="0"/>
                                  </p:stCondLst>
                                  <p:childTnLst>
                                    <p:animMotion origin="layout" path="M -0.36355 -0.16898 L 5E-6 -1.48148E-6 " pathEditMode="relative" rAng="0" ptsTypes="AA">
                                      <p:cBhvr>
                                        <p:cTn id="57" dur="1000" fill="hold"/>
                                        <p:tgtEl>
                                          <p:spTgt spid="19"/>
                                        </p:tgtEl>
                                        <p:attrNameLst>
                                          <p:attrName>ppt_x</p:attrName>
                                          <p:attrName>ppt_y</p:attrName>
                                        </p:attrNameLst>
                                      </p:cBhvr>
                                      <p:rCtr x="18177" y="8449"/>
                                    </p:animMotion>
                                  </p:childTnLst>
                                </p:cTn>
                              </p:par>
                            </p:childTnLst>
                          </p:cTn>
                        </p:par>
                        <p:par>
                          <p:cTn id="58" fill="hold" nodeType="afterGroup">
                            <p:stCondLst>
                              <p:cond delay="9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35" presetClass="path" presetSubtype="0" accel="50000" decel="50000" fill="hold" grpId="1" nodeType="withEffect">
                                  <p:stCondLst>
                                    <p:cond delay="0"/>
                                  </p:stCondLst>
                                  <p:childTnLst>
                                    <p:animMotion origin="layout" path="M -0.36059 -0.31759 L 3.05556E-6 -2.59259E-6 " pathEditMode="relative" rAng="0" ptsTypes="AA">
                                      <p:cBhvr>
                                        <p:cTn id="63" dur="1000" fill="hold"/>
                                        <p:tgtEl>
                                          <p:spTgt spid="20"/>
                                        </p:tgtEl>
                                        <p:attrNameLst>
                                          <p:attrName>ppt_x</p:attrName>
                                          <p:attrName>ppt_y</p:attrName>
                                        </p:attrNameLst>
                                      </p:cBhvr>
                                      <p:rCtr x="18021" y="15880"/>
                                    </p:animMotion>
                                  </p:childTnLst>
                                </p:cTn>
                              </p:par>
                            </p:childTnLst>
                          </p:cTn>
                        </p:par>
                        <p:par>
                          <p:cTn id="64" fill="hold" nodeType="afterGroup">
                            <p:stCondLst>
                              <p:cond delay="10000"/>
                            </p:stCondLst>
                            <p:childTnLst>
                              <p:par>
                                <p:cTn id="65" presetID="10"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par>
                                <p:cTn id="68" presetID="35" presetClass="path" presetSubtype="0" accel="50000" decel="50000" fill="hold" grpId="1" nodeType="withEffect">
                                  <p:stCondLst>
                                    <p:cond delay="0"/>
                                  </p:stCondLst>
                                  <p:childTnLst>
                                    <p:animMotion origin="layout" path="M -0.32188 -0.49722 L 1.66667E-6 -2.22222E-6 " pathEditMode="relative" rAng="0" ptsTypes="AA">
                                      <p:cBhvr>
                                        <p:cTn id="69" dur="1000" fill="hold"/>
                                        <p:tgtEl>
                                          <p:spTgt spid="2"/>
                                        </p:tgtEl>
                                        <p:attrNameLst>
                                          <p:attrName>ppt_x</p:attrName>
                                          <p:attrName>ppt_y</p:attrName>
                                        </p:attrNameLst>
                                      </p:cBhvr>
                                      <p:rCtr x="16094" y="2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644525"/>
            <a:ext cx="56451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3444875" y="2454275"/>
            <a:ext cx="2025650" cy="2025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a:spLocks noChangeAspect="1"/>
          </p:cNvSpPr>
          <p:nvPr/>
        </p:nvSpPr>
        <p:spPr>
          <a:xfrm>
            <a:off x="2457450" y="1466850"/>
            <a:ext cx="4000500" cy="40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125" name="TextBox 5"/>
          <p:cNvSpPr txBox="1">
            <a:spLocks noChangeArrowheads="1"/>
          </p:cNvSpPr>
          <p:nvPr/>
        </p:nvSpPr>
        <p:spPr bwMode="auto">
          <a:xfrm>
            <a:off x="3733800" y="83185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WHAT</a:t>
            </a:r>
          </a:p>
        </p:txBody>
      </p:sp>
      <p:sp>
        <p:nvSpPr>
          <p:cNvPr id="5126" name="TextBox 7"/>
          <p:cNvSpPr txBox="1">
            <a:spLocks noChangeArrowheads="1"/>
          </p:cNvSpPr>
          <p:nvPr/>
        </p:nvSpPr>
        <p:spPr bwMode="auto">
          <a:xfrm>
            <a:off x="3733800" y="1787525"/>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HOW</a:t>
            </a:r>
          </a:p>
        </p:txBody>
      </p:sp>
      <p:sp>
        <p:nvSpPr>
          <p:cNvPr id="5127" name="TextBox 8"/>
          <p:cNvSpPr txBox="1">
            <a:spLocks noChangeArrowheads="1"/>
          </p:cNvSpPr>
          <p:nvPr/>
        </p:nvSpPr>
        <p:spPr bwMode="auto">
          <a:xfrm>
            <a:off x="3733800" y="2971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WHY</a:t>
            </a:r>
          </a:p>
        </p:txBody>
      </p:sp>
      <p:sp>
        <p:nvSpPr>
          <p:cNvPr id="10" name="TextBox 9"/>
          <p:cNvSpPr txBox="1"/>
          <p:nvPr/>
        </p:nvSpPr>
        <p:spPr>
          <a:xfrm>
            <a:off x="228600" y="381000"/>
            <a:ext cx="2228850" cy="646113"/>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3600" dirty="0">
                <a:latin typeface="+mn-lt"/>
                <a:cs typeface="+mn-cs"/>
              </a:rPr>
              <a:t>Control</a:t>
            </a:r>
          </a:p>
        </p:txBody>
      </p:sp>
      <p:sp>
        <p:nvSpPr>
          <p:cNvPr id="11" name="TextBox 10"/>
          <p:cNvSpPr txBox="1"/>
          <p:nvPr/>
        </p:nvSpPr>
        <p:spPr>
          <a:xfrm>
            <a:off x="204788" y="5715000"/>
            <a:ext cx="2690812" cy="584775"/>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3200" dirty="0">
                <a:latin typeface="+mn-lt"/>
                <a:cs typeface="+mn-cs"/>
              </a:rPr>
              <a:t>Convenience</a:t>
            </a:r>
          </a:p>
        </p:txBody>
      </p:sp>
      <p:sp>
        <p:nvSpPr>
          <p:cNvPr id="12" name="TextBox 11"/>
          <p:cNvSpPr txBox="1"/>
          <p:nvPr/>
        </p:nvSpPr>
        <p:spPr>
          <a:xfrm>
            <a:off x="6324600" y="381000"/>
            <a:ext cx="2514600" cy="646113"/>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3600" dirty="0">
                <a:latin typeface="+mn-lt"/>
                <a:cs typeface="+mn-cs"/>
              </a:rPr>
              <a:t>Community</a:t>
            </a:r>
          </a:p>
        </p:txBody>
      </p:sp>
      <p:sp>
        <p:nvSpPr>
          <p:cNvPr id="13" name="TextBox 12"/>
          <p:cNvSpPr txBox="1"/>
          <p:nvPr/>
        </p:nvSpPr>
        <p:spPr>
          <a:xfrm>
            <a:off x="6324600" y="5715000"/>
            <a:ext cx="2533650" cy="584775"/>
          </a:xfrm>
          <a:prstGeom prst="rect">
            <a:avLst/>
          </a:prstGeom>
          <a:solidFill>
            <a:schemeClr val="bg1"/>
          </a:solidFill>
          <a:ln w="25400">
            <a:solidFill>
              <a:schemeClr val="accent1">
                <a:shade val="50000"/>
              </a:schemeClr>
            </a:solidFill>
          </a:ln>
        </p:spPr>
        <p:txBody>
          <a:bodyPr>
            <a:spAutoFit/>
          </a:bodyPr>
          <a:lstStyle/>
          <a:p>
            <a:pPr algn="ctr" fontAlgn="auto">
              <a:spcBef>
                <a:spcPts val="0"/>
              </a:spcBef>
              <a:spcAft>
                <a:spcPts val="0"/>
              </a:spcAft>
              <a:defRPr/>
            </a:pPr>
            <a:r>
              <a:rPr lang="en-US" sz="3200" dirty="0">
                <a:latin typeface="+mn-lt"/>
                <a:cs typeface="+mn-cs"/>
              </a:rPr>
              <a:t>Comparison</a:t>
            </a:r>
          </a:p>
        </p:txBody>
      </p:sp>
      <p:sp>
        <p:nvSpPr>
          <p:cNvPr id="2" name="8-Point Star 1"/>
          <p:cNvSpPr/>
          <p:nvPr/>
        </p:nvSpPr>
        <p:spPr>
          <a:xfrm>
            <a:off x="3657600" y="3556000"/>
            <a:ext cx="1600200" cy="160020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Cash</a:t>
            </a:r>
          </a:p>
        </p:txBody>
      </p:sp>
    </p:spTree>
    <p:extLst>
      <p:ext uri="{BB962C8B-B14F-4D97-AF65-F5344CB8AC3E}">
        <p14:creationId xmlns:p14="http://schemas.microsoft.com/office/powerpoint/2010/main" val="723340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3" presetClass="path" presetSubtype="0" accel="50000" decel="50000" fill="hold" grpId="1" nodeType="withEffect">
                                  <p:stCondLst>
                                    <p:cond delay="0"/>
                                  </p:stCondLst>
                                  <p:childTnLst>
                                    <p:animMotion origin="layout" path="M 0.3198 0.37523 L 0.1599 0.37523 C 0.08803 0.37523 5E-6 0.27152 5E-6 0.1875 L 5E-6 3.7037E-6 " pathEditMode="relative" rAng="0" ptsTypes="FfFF">
                                      <p:cBhvr>
                                        <p:cTn id="9" dur="1000" fill="hold"/>
                                        <p:tgtEl>
                                          <p:spTgt spid="10"/>
                                        </p:tgtEl>
                                        <p:attrNameLst>
                                          <p:attrName>ppt_x</p:attrName>
                                          <p:attrName>ppt_y</p:attrName>
                                        </p:attrNameLst>
                                      </p:cBhvr>
                                      <p:rCtr x="-15990" y="-18773"/>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43" presetClass="path" presetSubtype="0" accel="50000" decel="50000" fill="hold" grpId="1" nodeType="withEffect">
                                  <p:stCondLst>
                                    <p:cond delay="0"/>
                                  </p:stCondLst>
                                  <p:childTnLst>
                                    <p:animMotion origin="layout" path="M 0.28056 -0.43912 L 0.14028 -0.43912 C 0.07709 -0.43912 -4.44444E-6 -0.31783 -4.44444E-6 -0.21945 L -4.44444E-6 1.85185E-6 " pathEditMode="relative" rAng="0" ptsTypes="FfFF">
                                      <p:cBhvr>
                                        <p:cTn id="16" dur="1000" fill="hold"/>
                                        <p:tgtEl>
                                          <p:spTgt spid="11"/>
                                        </p:tgtEl>
                                        <p:attrNameLst>
                                          <p:attrName>ppt_x</p:attrName>
                                          <p:attrName>ppt_y</p:attrName>
                                        </p:attrNameLst>
                                      </p:cBhvr>
                                      <p:rCtr x="-14028" y="219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3" presetClass="path" presetSubtype="0" accel="50000" decel="50000" fill="hold" grpId="1" nodeType="withEffect">
                                  <p:stCondLst>
                                    <p:cond delay="0"/>
                                  </p:stCondLst>
                                  <p:childTnLst>
                                    <p:animMotion origin="layout" path="M -0.32084 0.37523 L -0.16042 0.37523 C -0.08837 0.37523 3.33333E-6 0.27152 3.33333E-6 0.1875 L 3.33333E-6 3.7037E-6 " pathEditMode="relative" rAng="0" ptsTypes="FfFF">
                                      <p:cBhvr>
                                        <p:cTn id="23" dur="1000" fill="hold"/>
                                        <p:tgtEl>
                                          <p:spTgt spid="12"/>
                                        </p:tgtEl>
                                        <p:attrNameLst>
                                          <p:attrName>ppt_x</p:attrName>
                                          <p:attrName>ppt_y</p:attrName>
                                        </p:attrNameLst>
                                      </p:cBhvr>
                                      <p:rCtr x="16042" y="-18773"/>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43" presetClass="path" presetSubtype="0" accel="50000" decel="50000" fill="hold" grpId="1" nodeType="withEffect">
                                  <p:stCondLst>
                                    <p:cond delay="0"/>
                                  </p:stCondLst>
                                  <p:childTnLst>
                                    <p:animMotion origin="layout" path="M -0.31354 -0.43912 L -0.15677 -0.43912 C -0.08646 -0.43912 1.66667E-6 -0.31783 1.66667E-6 -0.21945 L 1.66667E-6 1.85185E-6 " pathEditMode="relative" rAng="0" ptsTypes="FfFF">
                                      <p:cBhvr>
                                        <p:cTn id="30" dur="1000" fill="hold"/>
                                        <p:tgtEl>
                                          <p:spTgt spid="13"/>
                                        </p:tgtEl>
                                        <p:attrNameLst>
                                          <p:attrName>ppt_x</p:attrName>
                                          <p:attrName>ppt_y</p:attrName>
                                        </p:attrNameLst>
                                      </p:cBhvr>
                                      <p:rCtr x="15677" y="21944"/>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par>
                                <p:cTn id="39" presetID="8" presetClass="emph" presetSubtype="0" fill="hold" grpId="1" nodeType="withEffect">
                                  <p:stCondLst>
                                    <p:cond delay="0"/>
                                  </p:stCondLst>
                                  <p:childTnLst>
                                    <p:animRot by="21600000">
                                      <p:cBhvr>
                                        <p:cTn id="4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3962400" cy="4038600"/>
          </a:xfrm>
          <a:noFill/>
        </p:spPr>
        <p:txBody>
          <a:bodyPr>
            <a:noAutofit/>
          </a:bodyPr>
          <a:lstStyle/>
          <a:p>
            <a:pPr marL="176213" indent="-176213">
              <a:lnSpc>
                <a:spcPct val="150000"/>
              </a:lnSpc>
              <a:buClr>
                <a:schemeClr val="tx1">
                  <a:lumMod val="50000"/>
                </a:schemeClr>
              </a:buClr>
              <a:buFont typeface="Arial" pitchFamily="34" charset="0"/>
              <a:buChar char="•"/>
            </a:pPr>
            <a:r>
              <a:rPr lang="en-US" sz="2800" dirty="0" smtClean="0"/>
              <a:t>We all have it.</a:t>
            </a:r>
          </a:p>
          <a:p>
            <a:pPr marL="176213" indent="-176213">
              <a:lnSpc>
                <a:spcPct val="150000"/>
              </a:lnSpc>
              <a:buClr>
                <a:schemeClr val="tx1">
                  <a:lumMod val="50000"/>
                </a:schemeClr>
              </a:buClr>
              <a:buFont typeface="Arial" pitchFamily="34" charset="0"/>
              <a:buChar char="•"/>
            </a:pPr>
            <a:r>
              <a:rPr lang="en-US" sz="2800" dirty="0" smtClean="0"/>
              <a:t>We can’t stop it.</a:t>
            </a:r>
          </a:p>
          <a:p>
            <a:pPr marL="176213" indent="-176213">
              <a:lnSpc>
                <a:spcPct val="150000"/>
              </a:lnSpc>
              <a:buClr>
                <a:schemeClr val="tx1">
                  <a:lumMod val="50000"/>
                </a:schemeClr>
              </a:buClr>
              <a:buFont typeface="Arial" pitchFamily="34" charset="0"/>
              <a:buChar char="•"/>
            </a:pPr>
            <a:r>
              <a:rPr lang="en-US" sz="2800" dirty="0" smtClean="0"/>
              <a:t>What are you going to do with it?</a:t>
            </a:r>
          </a:p>
        </p:txBody>
      </p:sp>
      <p:sp>
        <p:nvSpPr>
          <p:cNvPr id="5" name="Rectangle 4"/>
          <p:cNvSpPr/>
          <p:nvPr/>
        </p:nvSpPr>
        <p:spPr>
          <a:xfrm>
            <a:off x="-76200" y="247471"/>
            <a:ext cx="4191000" cy="1200329"/>
          </a:xfrm>
          <a:prstGeom prst="rect">
            <a:avLst/>
          </a:prstGeom>
        </p:spPr>
        <p:txBody>
          <a:bodyPr wrap="square">
            <a:spAutoFit/>
          </a:bodyPr>
          <a:lstStyle/>
          <a:p>
            <a:pPr algn="ctr" defTabSz="457200">
              <a:tabLst>
                <a:tab pos="112713" algn="l"/>
                <a:tab pos="227013" algn="l"/>
              </a:tabLst>
            </a:pPr>
            <a:r>
              <a:rPr lang="en-US" sz="3600" b="1" dirty="0" smtClean="0">
                <a:solidFill>
                  <a:schemeClr val="tx1">
                    <a:lumMod val="75000"/>
                  </a:schemeClr>
                </a:solidFill>
                <a:latin typeface="Trebuchet MS"/>
              </a:rPr>
              <a:t>TIME IS THE </a:t>
            </a:r>
          </a:p>
          <a:p>
            <a:pPr algn="ctr" defTabSz="457200">
              <a:tabLst>
                <a:tab pos="112713" algn="l"/>
                <a:tab pos="227013" algn="l"/>
              </a:tabLst>
            </a:pPr>
            <a:r>
              <a:rPr lang="en-US" sz="3600" b="1" dirty="0" smtClean="0">
                <a:solidFill>
                  <a:schemeClr val="tx1">
                    <a:lumMod val="75000"/>
                  </a:schemeClr>
                </a:solidFill>
                <a:latin typeface="Trebuchet MS"/>
              </a:rPr>
              <a:t>GREAT EQUALIZER</a:t>
            </a:r>
            <a:endParaRPr lang="en-US" sz="3600" dirty="0">
              <a:solidFill>
                <a:schemeClr val="tx1">
                  <a:lumMod val="75000"/>
                </a:schemeClr>
              </a:solidFill>
              <a:latin typeface="Trebuchet MS"/>
              <a:cs typeface="Trebuchet MS"/>
            </a:endParaRPr>
          </a:p>
        </p:txBody>
      </p:sp>
      <p:pic>
        <p:nvPicPr>
          <p:cNvPr id="6" name="Picture 2" descr="JRs Favorite Statue"/>
          <p:cNvPicPr>
            <a:picLocks noChangeAspect="1" noChangeArrowheads="1"/>
          </p:cNvPicPr>
          <p:nvPr/>
        </p:nvPicPr>
        <p:blipFill>
          <a:blip r:embed="rId3" cstate="print"/>
          <a:srcRect/>
          <a:stretch>
            <a:fillRect/>
          </a:stretch>
        </p:blipFill>
        <p:spPr bwMode="auto">
          <a:xfrm>
            <a:off x="4298951" y="76200"/>
            <a:ext cx="4806949" cy="66748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383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rot="7934572">
            <a:off x="2085181" y="445294"/>
            <a:ext cx="1241425" cy="4122738"/>
          </a:xfrm>
          <a:prstGeom prst="downArrow">
            <a:avLst>
              <a:gd name="adj1" fmla="val 21801"/>
              <a:gd name="adj2" fmla="val 465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644525"/>
            <a:ext cx="56451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3444875" y="2454275"/>
            <a:ext cx="2025650" cy="2025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a:spLocks noChangeAspect="1"/>
          </p:cNvSpPr>
          <p:nvPr/>
        </p:nvSpPr>
        <p:spPr>
          <a:xfrm>
            <a:off x="2457450" y="1466850"/>
            <a:ext cx="4000500" cy="40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149" name="TextBox 5"/>
          <p:cNvSpPr txBox="1">
            <a:spLocks noChangeArrowheads="1"/>
          </p:cNvSpPr>
          <p:nvPr/>
        </p:nvSpPr>
        <p:spPr bwMode="auto">
          <a:xfrm>
            <a:off x="3733800" y="83185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WHAT</a:t>
            </a:r>
          </a:p>
        </p:txBody>
      </p:sp>
      <p:sp>
        <p:nvSpPr>
          <p:cNvPr id="6150" name="TextBox 7"/>
          <p:cNvSpPr txBox="1">
            <a:spLocks noChangeArrowheads="1"/>
          </p:cNvSpPr>
          <p:nvPr/>
        </p:nvSpPr>
        <p:spPr bwMode="auto">
          <a:xfrm>
            <a:off x="3733800" y="1787525"/>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HOW</a:t>
            </a:r>
          </a:p>
        </p:txBody>
      </p:sp>
      <p:sp>
        <p:nvSpPr>
          <p:cNvPr id="6151" name="TextBox 8"/>
          <p:cNvSpPr txBox="1">
            <a:spLocks noChangeArrowheads="1"/>
          </p:cNvSpPr>
          <p:nvPr/>
        </p:nvSpPr>
        <p:spPr bwMode="auto">
          <a:xfrm>
            <a:off x="3733800" y="2971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solidFill>
                  <a:srgbClr val="000000"/>
                </a:solidFill>
              </a:rPr>
              <a:t>WHY</a:t>
            </a:r>
          </a:p>
        </p:txBody>
      </p:sp>
      <p:sp>
        <p:nvSpPr>
          <p:cNvPr id="2" name="Down Arrow 1"/>
          <p:cNvSpPr/>
          <p:nvPr/>
        </p:nvSpPr>
        <p:spPr>
          <a:xfrm rot="2903846">
            <a:off x="5818187" y="477838"/>
            <a:ext cx="1243013" cy="4122738"/>
          </a:xfrm>
          <a:prstGeom prst="downArrow">
            <a:avLst>
              <a:gd name="adj1" fmla="val 21801"/>
              <a:gd name="adj2" fmla="val 465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a:spLocks noChangeArrowheads="1"/>
          </p:cNvSpPr>
          <p:nvPr/>
        </p:nvSpPr>
        <p:spPr bwMode="auto">
          <a:xfrm>
            <a:off x="6477000" y="228600"/>
            <a:ext cx="255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t>Great </a:t>
            </a:r>
            <a:r>
              <a:rPr lang="en-US" sz="2800" dirty="0" smtClean="0"/>
              <a:t>website</a:t>
            </a:r>
            <a:r>
              <a:rPr lang="en-US" dirty="0"/>
              <a:t>…</a:t>
            </a:r>
          </a:p>
        </p:txBody>
      </p:sp>
      <p:sp>
        <p:nvSpPr>
          <p:cNvPr id="10" name="TextBox 9"/>
          <p:cNvSpPr txBox="1">
            <a:spLocks noChangeArrowheads="1"/>
          </p:cNvSpPr>
          <p:nvPr/>
        </p:nvSpPr>
        <p:spPr bwMode="auto">
          <a:xfrm>
            <a:off x="6702425" y="2522538"/>
            <a:ext cx="1981200" cy="954087"/>
          </a:xfrm>
          <a:prstGeom prst="rect">
            <a:avLst/>
          </a:prstGeom>
          <a:solidFill>
            <a:schemeClr val="bg1">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t>Features &amp; Benefits</a:t>
            </a:r>
            <a:endParaRPr lang="en-US" dirty="0"/>
          </a:p>
        </p:txBody>
      </p:sp>
      <p:sp>
        <p:nvSpPr>
          <p:cNvPr id="11" name="TextBox 10"/>
          <p:cNvSpPr txBox="1">
            <a:spLocks noChangeArrowheads="1"/>
          </p:cNvSpPr>
          <p:nvPr/>
        </p:nvSpPr>
        <p:spPr bwMode="auto">
          <a:xfrm>
            <a:off x="3659188" y="3551238"/>
            <a:ext cx="1674812" cy="95408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t>Want to shop?</a:t>
            </a:r>
            <a:endParaRPr lang="en-US" dirty="0"/>
          </a:p>
        </p:txBody>
      </p:sp>
      <p:sp>
        <p:nvSpPr>
          <p:cNvPr id="13" name="TextBox 12"/>
          <p:cNvSpPr txBox="1">
            <a:spLocks noChangeArrowheads="1"/>
          </p:cNvSpPr>
          <p:nvPr/>
        </p:nvSpPr>
        <p:spPr bwMode="auto">
          <a:xfrm>
            <a:off x="3581400" y="4029075"/>
            <a:ext cx="1905000" cy="954088"/>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smtClean="0"/>
              <a:t>Find </a:t>
            </a:r>
            <a:r>
              <a:rPr lang="en-US" sz="2800" dirty="0"/>
              <a:t>it cheaper?</a:t>
            </a:r>
            <a:endParaRPr lang="en-US" dirty="0"/>
          </a:p>
        </p:txBody>
      </p:sp>
      <p:sp>
        <p:nvSpPr>
          <p:cNvPr id="14" name="TextBox 13"/>
          <p:cNvSpPr txBox="1">
            <a:spLocks noChangeArrowheads="1"/>
          </p:cNvSpPr>
          <p:nvPr/>
        </p:nvSpPr>
        <p:spPr bwMode="auto">
          <a:xfrm>
            <a:off x="298451" y="2971800"/>
            <a:ext cx="2406650" cy="95410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t>Compare at 100’s of stores</a:t>
            </a:r>
            <a:endParaRPr lang="en-US" dirty="0"/>
          </a:p>
        </p:txBody>
      </p:sp>
      <p:sp>
        <p:nvSpPr>
          <p:cNvPr id="15" name="TextBox 14"/>
          <p:cNvSpPr txBox="1">
            <a:spLocks noChangeArrowheads="1"/>
          </p:cNvSpPr>
          <p:nvPr/>
        </p:nvSpPr>
        <p:spPr bwMode="auto">
          <a:xfrm>
            <a:off x="298450" y="323850"/>
            <a:ext cx="2674938" cy="522288"/>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t>Try SHOP.COM?</a:t>
            </a:r>
            <a:endParaRPr lang="en-US" dirty="0"/>
          </a:p>
        </p:txBody>
      </p:sp>
    </p:spTree>
    <p:extLst>
      <p:ext uri="{BB962C8B-B14F-4D97-AF65-F5344CB8AC3E}">
        <p14:creationId xmlns:p14="http://schemas.microsoft.com/office/powerpoint/2010/main" val="2114436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3" grpId="0"/>
      <p:bldP spid="3" grpId="1"/>
      <p:bldP spid="10" grpId="0" animBg="1"/>
      <p:bldP spid="10" grpId="1" animBg="1"/>
      <p:bldP spid="11" grpId="0" animBg="1"/>
      <p:bldP spid="11" grpId="1"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3781425"/>
            <a:ext cx="8229600" cy="866775"/>
          </a:xfrm>
        </p:spPr>
        <p:txBody>
          <a:bodyPr/>
          <a:lstStyle/>
          <a:p>
            <a:pPr algn="ctr" eaLnBrk="1" hangingPunct="1"/>
            <a:r>
              <a:rPr lang="en-US" dirty="0" smtClean="0"/>
              <a:t>The “WHY” of SHOP.COM</a:t>
            </a:r>
          </a:p>
        </p:txBody>
      </p:sp>
    </p:spTree>
    <p:extLst>
      <p:ext uri="{BB962C8B-B14F-4D97-AF65-F5344CB8AC3E}">
        <p14:creationId xmlns:p14="http://schemas.microsoft.com/office/powerpoint/2010/main" val="27104069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effectLst/>
              </a:rPr>
              <a:t>It is simple but so much more…</a:t>
            </a:r>
            <a:endParaRPr lang="en-US" sz="4000" dirty="0">
              <a:effectLst/>
            </a:endParaRPr>
          </a:p>
        </p:txBody>
      </p:sp>
      <p:sp>
        <p:nvSpPr>
          <p:cNvPr id="5" name="Title 3"/>
          <p:cNvSpPr txBox="1">
            <a:spLocks/>
          </p:cNvSpPr>
          <p:nvPr/>
        </p:nvSpPr>
        <p:spPr bwMode="auto">
          <a:xfrm>
            <a:off x="228600" y="2514600"/>
            <a:ext cx="465368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rebuchet MS" pitchFamily="34" charset="0"/>
                <a:ea typeface="+mj-ea"/>
                <a:cs typeface="+mj-cs"/>
              </a:defRPr>
            </a:lvl1pPr>
            <a:lvl2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9pPr>
          </a:lstStyle>
          <a:p>
            <a:pPr algn="ctr"/>
            <a:r>
              <a:rPr lang="en-US" sz="3600" dirty="0" smtClean="0">
                <a:effectLst/>
              </a:rPr>
              <a:t>You must be aware and use the right arrows in your quiver that determines            your success!</a:t>
            </a:r>
            <a:endParaRPr lang="en-US" sz="3600" dirty="0">
              <a:effectLst/>
            </a:endParaRPr>
          </a:p>
        </p:txBody>
      </p:sp>
      <p:pic>
        <p:nvPicPr>
          <p:cNvPr id="142338" name="Picture 2" descr="http://mek.oszk.hu/01900/01949/html/cd3a/kepek/c0113fhi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030" y="1447799"/>
            <a:ext cx="3933825" cy="57150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595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Sell Products; Sell Your Portal</a:t>
            </a:r>
            <a:endParaRPr lang="en-US" sz="4000" dirty="0">
              <a:effectLst/>
            </a:endParaRPr>
          </a:p>
        </p:txBody>
      </p:sp>
      <p:sp>
        <p:nvSpPr>
          <p:cNvPr id="3" name="Content Placeholder 2"/>
          <p:cNvSpPr>
            <a:spLocks noGrp="1"/>
          </p:cNvSpPr>
          <p:nvPr>
            <p:ph idx="1"/>
          </p:nvPr>
        </p:nvSpPr>
        <p:spPr/>
        <p:txBody>
          <a:bodyPr/>
          <a:lstStyle/>
          <a:p>
            <a:pPr>
              <a:buClr>
                <a:schemeClr val="tx1">
                  <a:lumMod val="50000"/>
                </a:schemeClr>
              </a:buClr>
              <a:buSzPct val="100000"/>
              <a:buFont typeface="Arial" pitchFamily="34" charset="0"/>
              <a:buChar char="•"/>
            </a:pPr>
            <a:r>
              <a:rPr lang="en-US" sz="2800" dirty="0" smtClean="0"/>
              <a:t>What products; what portal - (your storefront)</a:t>
            </a:r>
          </a:p>
          <a:p>
            <a:pPr>
              <a:buClr>
                <a:schemeClr val="tx1">
                  <a:lumMod val="50000"/>
                </a:schemeClr>
              </a:buClr>
              <a:buSzPct val="100000"/>
              <a:buFont typeface="Arial" pitchFamily="34" charset="0"/>
              <a:buChar char="•"/>
            </a:pPr>
            <a:r>
              <a:rPr lang="en-US" sz="2800" dirty="0" smtClean="0"/>
              <a:t>Knowledge of those products…</a:t>
            </a:r>
          </a:p>
          <a:p>
            <a:pPr lvl="1">
              <a:buClr>
                <a:schemeClr val="tx1">
                  <a:lumMod val="50000"/>
                </a:schemeClr>
              </a:buClr>
              <a:buSzPct val="100000"/>
              <a:buFont typeface="Arial" pitchFamily="34" charset="0"/>
              <a:buChar char="•"/>
            </a:pPr>
            <a:r>
              <a:rPr lang="en-US" sz="2400" dirty="0" smtClean="0"/>
              <a:t>Personal Experience</a:t>
            </a:r>
          </a:p>
          <a:p>
            <a:pPr lvl="1">
              <a:buClr>
                <a:schemeClr val="tx1">
                  <a:lumMod val="50000"/>
                </a:schemeClr>
              </a:buClr>
              <a:buSzPct val="100000"/>
              <a:buFont typeface="Arial" pitchFamily="34" charset="0"/>
              <a:buChar char="•"/>
            </a:pPr>
            <a:r>
              <a:rPr lang="en-US" sz="2400" dirty="0" smtClean="0"/>
              <a:t>Benefits</a:t>
            </a:r>
          </a:p>
          <a:p>
            <a:pPr lvl="1">
              <a:buClr>
                <a:schemeClr val="tx1">
                  <a:lumMod val="50000"/>
                </a:schemeClr>
              </a:buClr>
              <a:buSzPct val="100000"/>
              <a:buFont typeface="Arial" pitchFamily="34" charset="0"/>
              <a:buChar char="•"/>
            </a:pPr>
            <a:r>
              <a:rPr lang="en-US" sz="2400" dirty="0" smtClean="0"/>
              <a:t>Features</a:t>
            </a:r>
          </a:p>
          <a:p>
            <a:pPr>
              <a:buClr>
                <a:schemeClr val="tx1">
                  <a:lumMod val="50000"/>
                </a:schemeClr>
              </a:buClr>
              <a:buSzPct val="100000"/>
              <a:buFont typeface="Arial" pitchFamily="34" charset="0"/>
              <a:buChar char="•"/>
            </a:pPr>
            <a:r>
              <a:rPr lang="en-US" dirty="0" smtClean="0"/>
              <a:t>Knowledge of your webportal</a:t>
            </a:r>
          </a:p>
          <a:p>
            <a:pPr lvl="1">
              <a:buClr>
                <a:schemeClr val="tx1">
                  <a:lumMod val="50000"/>
                </a:schemeClr>
              </a:buClr>
              <a:buSzPct val="100000"/>
              <a:buFont typeface="Arial" pitchFamily="34" charset="0"/>
              <a:buChar char="•"/>
            </a:pPr>
            <a:r>
              <a:rPr lang="en-US" sz="2400" dirty="0" smtClean="0"/>
              <a:t>Personal Experience (Make it your Homepage)</a:t>
            </a:r>
          </a:p>
          <a:p>
            <a:pPr lvl="1">
              <a:buClr>
                <a:schemeClr val="tx1">
                  <a:lumMod val="50000"/>
                </a:schemeClr>
              </a:buClr>
              <a:buSzPct val="100000"/>
              <a:buFont typeface="Arial" pitchFamily="34" charset="0"/>
              <a:buChar char="•"/>
            </a:pPr>
            <a:r>
              <a:rPr lang="en-US" sz="2400" dirty="0" smtClean="0"/>
              <a:t>Benefits</a:t>
            </a:r>
          </a:p>
          <a:p>
            <a:pPr lvl="1">
              <a:buClr>
                <a:schemeClr val="tx1">
                  <a:lumMod val="50000"/>
                </a:schemeClr>
              </a:buClr>
              <a:buSzPct val="100000"/>
              <a:buFont typeface="Arial" pitchFamily="34" charset="0"/>
              <a:buChar char="•"/>
            </a:pPr>
            <a:r>
              <a:rPr lang="en-US" sz="2400" dirty="0" smtClean="0"/>
              <a:t>Features</a:t>
            </a:r>
            <a:endParaRPr lang="en-US" sz="2400" dirty="0"/>
          </a:p>
        </p:txBody>
      </p:sp>
    </p:spTree>
    <p:extLst>
      <p:ext uri="{BB962C8B-B14F-4D97-AF65-F5344CB8AC3E}">
        <p14:creationId xmlns:p14="http://schemas.microsoft.com/office/powerpoint/2010/main" val="28983103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effectLst/>
              </a:rPr>
              <a:t>Internet Marketing Tools Available</a:t>
            </a:r>
            <a:endParaRPr lang="en-US" sz="3600" dirty="0">
              <a:effectLst/>
            </a:endParaRPr>
          </a:p>
        </p:txBody>
      </p:sp>
      <p:sp>
        <p:nvSpPr>
          <p:cNvPr id="5" name="Content Placeholder 4"/>
          <p:cNvSpPr>
            <a:spLocks noGrp="1"/>
          </p:cNvSpPr>
          <p:nvPr>
            <p:ph sz="half" idx="1"/>
          </p:nvPr>
        </p:nvSpPr>
        <p:spPr/>
        <p:txBody>
          <a:bodyPr/>
          <a:lstStyle/>
          <a:p>
            <a:pPr>
              <a:buClr>
                <a:schemeClr val="tx1">
                  <a:lumMod val="50000"/>
                </a:schemeClr>
              </a:buClr>
              <a:buSzPct val="100000"/>
              <a:buFont typeface="Arial" pitchFamily="34" charset="0"/>
              <a:buChar char="•"/>
            </a:pPr>
            <a:r>
              <a:rPr lang="en-US" dirty="0" smtClean="0"/>
              <a:t>Webportal</a:t>
            </a:r>
          </a:p>
          <a:p>
            <a:pPr lvl="1">
              <a:buClr>
                <a:schemeClr val="tx1">
                  <a:lumMod val="50000"/>
                </a:schemeClr>
              </a:buClr>
              <a:buSzPct val="100000"/>
              <a:buFont typeface="Arial" pitchFamily="34" charset="0"/>
              <a:buChar char="•"/>
            </a:pPr>
            <a:r>
              <a:rPr lang="en-US" dirty="0" smtClean="0"/>
              <a:t>Share With Friends</a:t>
            </a:r>
          </a:p>
          <a:p>
            <a:pPr lvl="1">
              <a:buClr>
                <a:schemeClr val="tx1">
                  <a:lumMod val="50000"/>
                </a:schemeClr>
              </a:buClr>
              <a:buSzPct val="100000"/>
              <a:buFont typeface="Arial" pitchFamily="34" charset="0"/>
              <a:buChar char="•"/>
            </a:pPr>
            <a:r>
              <a:rPr lang="en-US" dirty="0" smtClean="0"/>
              <a:t>Email A Friend</a:t>
            </a:r>
          </a:p>
          <a:p>
            <a:pPr lvl="1">
              <a:buClr>
                <a:schemeClr val="tx1">
                  <a:lumMod val="50000"/>
                </a:schemeClr>
              </a:buClr>
              <a:buSzPct val="100000"/>
              <a:buFont typeface="Arial" pitchFamily="34" charset="0"/>
              <a:buChar char="•"/>
            </a:pPr>
            <a:r>
              <a:rPr lang="en-US" dirty="0" smtClean="0"/>
              <a:t>Videos</a:t>
            </a:r>
          </a:p>
          <a:p>
            <a:pPr lvl="1">
              <a:buClr>
                <a:schemeClr val="tx1">
                  <a:lumMod val="50000"/>
                </a:schemeClr>
              </a:buClr>
              <a:buSzPct val="100000"/>
              <a:buFont typeface="Arial" pitchFamily="34" charset="0"/>
              <a:buChar char="•"/>
            </a:pPr>
            <a:r>
              <a:rPr lang="en-US" dirty="0" smtClean="0"/>
              <a:t>Online Shopping Parties</a:t>
            </a:r>
          </a:p>
          <a:p>
            <a:pPr lvl="1">
              <a:buClr>
                <a:schemeClr val="tx1">
                  <a:lumMod val="50000"/>
                </a:schemeClr>
              </a:buClr>
              <a:buSzPct val="100000"/>
              <a:buFont typeface="Arial" pitchFamily="34" charset="0"/>
              <a:buChar char="•"/>
            </a:pPr>
            <a:r>
              <a:rPr lang="en-US" dirty="0" err="1" smtClean="0"/>
              <a:t>maTV</a:t>
            </a:r>
            <a:endParaRPr lang="en-US" dirty="0" smtClean="0"/>
          </a:p>
          <a:p>
            <a:pPr lvl="1">
              <a:buClr>
                <a:schemeClr val="tx1">
                  <a:lumMod val="50000"/>
                </a:schemeClr>
              </a:buClr>
              <a:buSzPct val="100000"/>
              <a:buFont typeface="Arial" pitchFamily="34" charset="0"/>
              <a:buChar char="•"/>
            </a:pPr>
            <a:r>
              <a:rPr lang="en-US" dirty="0" smtClean="0"/>
              <a:t>Customer Reviews</a:t>
            </a:r>
          </a:p>
          <a:p>
            <a:pPr>
              <a:buClr>
                <a:schemeClr val="tx1">
                  <a:lumMod val="50000"/>
                </a:schemeClr>
              </a:buClr>
              <a:buSzPct val="100000"/>
              <a:buFont typeface="Arial" pitchFamily="34" charset="0"/>
              <a:buChar char="•"/>
            </a:pPr>
            <a:r>
              <a:rPr lang="en-US" dirty="0" smtClean="0"/>
              <a:t>ma Network</a:t>
            </a:r>
            <a:endParaRPr lang="en-US" dirty="0"/>
          </a:p>
        </p:txBody>
      </p:sp>
      <p:sp>
        <p:nvSpPr>
          <p:cNvPr id="6" name="Content Placeholder 5"/>
          <p:cNvSpPr>
            <a:spLocks noGrp="1"/>
          </p:cNvSpPr>
          <p:nvPr>
            <p:ph sz="half" idx="2"/>
          </p:nvPr>
        </p:nvSpPr>
        <p:spPr/>
        <p:txBody>
          <a:bodyPr/>
          <a:lstStyle/>
          <a:p>
            <a:pPr>
              <a:buClr>
                <a:schemeClr val="tx1">
                  <a:lumMod val="50000"/>
                </a:schemeClr>
              </a:buClr>
              <a:buSzPct val="100000"/>
              <a:buFont typeface="Arial" pitchFamily="34" charset="0"/>
              <a:buChar char="•"/>
            </a:pPr>
            <a:r>
              <a:rPr lang="en-US" dirty="0" smtClean="0"/>
              <a:t>Shop Box</a:t>
            </a:r>
          </a:p>
          <a:p>
            <a:pPr>
              <a:buClr>
                <a:schemeClr val="tx1">
                  <a:lumMod val="50000"/>
                </a:schemeClr>
              </a:buClr>
              <a:buSzPct val="100000"/>
              <a:buFont typeface="Arial" pitchFamily="34" charset="0"/>
              <a:buChar char="•"/>
            </a:pPr>
            <a:r>
              <a:rPr lang="en-US" dirty="0" smtClean="0"/>
              <a:t>PRM</a:t>
            </a:r>
          </a:p>
          <a:p>
            <a:pPr>
              <a:buClr>
                <a:schemeClr val="tx1">
                  <a:lumMod val="50000"/>
                </a:schemeClr>
              </a:buClr>
              <a:buSzPct val="100000"/>
              <a:buFont typeface="Arial" pitchFamily="34" charset="0"/>
              <a:buChar char="•"/>
            </a:pPr>
            <a:r>
              <a:rPr lang="en-US" dirty="0" smtClean="0"/>
              <a:t>E-flyers</a:t>
            </a:r>
          </a:p>
          <a:p>
            <a:pPr>
              <a:buClr>
                <a:schemeClr val="tx1">
                  <a:lumMod val="50000"/>
                </a:schemeClr>
              </a:buClr>
              <a:buSzPct val="100000"/>
              <a:buFont typeface="Arial" pitchFamily="34" charset="0"/>
              <a:buChar char="•"/>
            </a:pPr>
            <a:r>
              <a:rPr lang="en-US" dirty="0" smtClean="0"/>
              <a:t>Social Networking</a:t>
            </a:r>
          </a:p>
          <a:p>
            <a:pPr>
              <a:buClr>
                <a:schemeClr val="tx1">
                  <a:lumMod val="50000"/>
                </a:schemeClr>
              </a:buClr>
              <a:buSzPct val="100000"/>
              <a:buFont typeface="Arial" pitchFamily="34" charset="0"/>
              <a:buChar char="•"/>
            </a:pPr>
            <a:r>
              <a:rPr lang="en-US" dirty="0" smtClean="0"/>
              <a:t>Invite Friends Tool</a:t>
            </a:r>
          </a:p>
          <a:p>
            <a:pPr>
              <a:buClr>
                <a:schemeClr val="tx1">
                  <a:lumMod val="50000"/>
                </a:schemeClr>
              </a:buClr>
              <a:buSzPct val="100000"/>
              <a:buFont typeface="Arial" pitchFamily="34" charset="0"/>
              <a:buChar char="•"/>
            </a:pPr>
            <a:r>
              <a:rPr lang="en-US" dirty="0" smtClean="0"/>
              <a:t>Alerts</a:t>
            </a:r>
            <a:endParaRPr lang="en-US" dirty="0"/>
          </a:p>
        </p:txBody>
      </p:sp>
    </p:spTree>
    <p:extLst>
      <p:ext uri="{BB962C8B-B14F-4D97-AF65-F5344CB8AC3E}">
        <p14:creationId xmlns:p14="http://schemas.microsoft.com/office/powerpoint/2010/main" val="13435696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effectLst/>
              </a:rPr>
              <a:t>Traditional Tools</a:t>
            </a:r>
            <a:endParaRPr lang="en-US" sz="3600" dirty="0">
              <a:effectLst/>
            </a:endParaRPr>
          </a:p>
        </p:txBody>
      </p:sp>
      <p:sp>
        <p:nvSpPr>
          <p:cNvPr id="5" name="Content Placeholder 4"/>
          <p:cNvSpPr>
            <a:spLocks noGrp="1"/>
          </p:cNvSpPr>
          <p:nvPr>
            <p:ph sz="half" idx="1"/>
          </p:nvPr>
        </p:nvSpPr>
        <p:spPr/>
        <p:txBody>
          <a:bodyPr/>
          <a:lstStyle/>
          <a:p>
            <a:pPr lvl="1">
              <a:buClr>
                <a:schemeClr val="tx1">
                  <a:lumMod val="50000"/>
                </a:schemeClr>
              </a:buClr>
              <a:buSzPct val="100000"/>
              <a:buFont typeface="Arial" pitchFamily="34" charset="0"/>
              <a:buChar char="•"/>
            </a:pPr>
            <a:r>
              <a:rPr lang="en-US" sz="2800" dirty="0" smtClean="0"/>
              <a:t>Downloads</a:t>
            </a:r>
          </a:p>
          <a:p>
            <a:pPr lvl="1">
              <a:buClr>
                <a:schemeClr val="tx1">
                  <a:lumMod val="50000"/>
                </a:schemeClr>
              </a:buClr>
              <a:buSzPct val="100000"/>
              <a:buFont typeface="Arial" pitchFamily="34" charset="0"/>
              <a:buChar char="•"/>
            </a:pPr>
            <a:r>
              <a:rPr lang="en-US" sz="2800" dirty="0" smtClean="0"/>
              <a:t>Brochures</a:t>
            </a:r>
          </a:p>
          <a:p>
            <a:pPr lvl="1">
              <a:buClr>
                <a:schemeClr val="tx1">
                  <a:lumMod val="50000"/>
                </a:schemeClr>
              </a:buClr>
              <a:buSzPct val="100000"/>
              <a:buFont typeface="Arial" pitchFamily="34" charset="0"/>
              <a:buChar char="•"/>
            </a:pPr>
            <a:r>
              <a:rPr lang="en-US" sz="2800" dirty="0" smtClean="0"/>
              <a:t>Catalogs</a:t>
            </a:r>
          </a:p>
          <a:p>
            <a:pPr lvl="1">
              <a:buClr>
                <a:schemeClr val="tx1">
                  <a:lumMod val="50000"/>
                </a:schemeClr>
              </a:buClr>
              <a:buSzPct val="100000"/>
              <a:buFont typeface="Arial" pitchFamily="34" charset="0"/>
              <a:buChar char="•"/>
            </a:pPr>
            <a:r>
              <a:rPr lang="en-US" sz="2800" dirty="0" smtClean="0"/>
              <a:t>Direct Mail</a:t>
            </a:r>
          </a:p>
          <a:p>
            <a:pPr lvl="1">
              <a:buClr>
                <a:schemeClr val="tx1">
                  <a:lumMod val="50000"/>
                </a:schemeClr>
              </a:buClr>
              <a:buSzPct val="100000"/>
              <a:buFont typeface="Arial" pitchFamily="34" charset="0"/>
              <a:buChar char="•"/>
            </a:pPr>
            <a:endParaRPr lang="en-US" sz="2800" dirty="0"/>
          </a:p>
        </p:txBody>
      </p:sp>
      <p:sp>
        <p:nvSpPr>
          <p:cNvPr id="6" name="Content Placeholder 5"/>
          <p:cNvSpPr>
            <a:spLocks noGrp="1"/>
          </p:cNvSpPr>
          <p:nvPr>
            <p:ph sz="half" idx="2"/>
          </p:nvPr>
        </p:nvSpPr>
        <p:spPr>
          <a:xfrm>
            <a:off x="4611688" y="1143001"/>
            <a:ext cx="3921125" cy="3962400"/>
          </a:xfrm>
        </p:spPr>
        <p:txBody>
          <a:bodyPr/>
          <a:lstStyle/>
          <a:p>
            <a:pPr marL="457200" lvl="1" indent="0">
              <a:buClr>
                <a:schemeClr val="tx1">
                  <a:lumMod val="50000"/>
                </a:schemeClr>
              </a:buClr>
              <a:buSzPct val="100000"/>
              <a:buNone/>
            </a:pPr>
            <a:endParaRPr lang="en-US" sz="2800" dirty="0" smtClean="0"/>
          </a:p>
          <a:p>
            <a:pPr lvl="1">
              <a:buClr>
                <a:schemeClr val="tx1">
                  <a:lumMod val="50000"/>
                </a:schemeClr>
              </a:buClr>
              <a:buSzPct val="100000"/>
              <a:buFont typeface="Arial" pitchFamily="34" charset="0"/>
              <a:buChar char="•"/>
            </a:pPr>
            <a:r>
              <a:rPr lang="en-US" sz="2800" dirty="0" smtClean="0"/>
              <a:t>Trade Shows</a:t>
            </a:r>
          </a:p>
          <a:p>
            <a:pPr lvl="1">
              <a:buClr>
                <a:schemeClr val="tx1">
                  <a:lumMod val="50000"/>
                </a:schemeClr>
              </a:buClr>
              <a:buSzPct val="100000"/>
              <a:buFont typeface="Arial" pitchFamily="34" charset="0"/>
              <a:buChar char="•"/>
            </a:pPr>
            <a:r>
              <a:rPr lang="en-US" sz="2800" dirty="0" smtClean="0"/>
              <a:t>Product Previews</a:t>
            </a:r>
          </a:p>
          <a:p>
            <a:pPr lvl="1">
              <a:buClr>
                <a:schemeClr val="tx1">
                  <a:lumMod val="50000"/>
                </a:schemeClr>
              </a:buClr>
              <a:buSzPct val="100000"/>
              <a:buFont typeface="Arial" pitchFamily="34" charset="0"/>
              <a:buChar char="•"/>
            </a:pPr>
            <a:r>
              <a:rPr lang="en-US" sz="2800" dirty="0" smtClean="0"/>
              <a:t>Product Sampling</a:t>
            </a:r>
          </a:p>
          <a:p>
            <a:pPr lvl="1">
              <a:buClr>
                <a:schemeClr val="tx1">
                  <a:lumMod val="50000"/>
                </a:schemeClr>
              </a:buClr>
              <a:buSzPct val="100000"/>
              <a:buFont typeface="Arial" pitchFamily="34" charset="0"/>
              <a:buChar char="•"/>
            </a:pPr>
            <a:r>
              <a:rPr lang="en-US" sz="2800" dirty="0" smtClean="0"/>
              <a:t>Testimonials</a:t>
            </a:r>
            <a:endParaRPr lang="en-US" sz="2800" dirty="0"/>
          </a:p>
        </p:txBody>
      </p:sp>
    </p:spTree>
    <p:extLst>
      <p:ext uri="{BB962C8B-B14F-4D97-AF65-F5344CB8AC3E}">
        <p14:creationId xmlns:p14="http://schemas.microsoft.com/office/powerpoint/2010/main" val="29373758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NMTSS</a:t>
            </a:r>
            <a:endParaRPr lang="en-US" sz="4000" dirty="0">
              <a:effectLst/>
            </a:endParaRPr>
          </a:p>
        </p:txBody>
      </p:sp>
      <p:sp>
        <p:nvSpPr>
          <p:cNvPr id="3" name="Content Placeholder 2"/>
          <p:cNvSpPr>
            <a:spLocks noGrp="1"/>
          </p:cNvSpPr>
          <p:nvPr>
            <p:ph idx="1"/>
          </p:nvPr>
        </p:nvSpPr>
        <p:spPr/>
        <p:txBody>
          <a:bodyPr/>
          <a:lstStyle/>
          <a:p>
            <a:pPr marL="517525" indent="-517525">
              <a:lnSpc>
                <a:spcPct val="150000"/>
              </a:lnSpc>
              <a:buClr>
                <a:schemeClr val="tx1">
                  <a:lumMod val="50000"/>
                </a:schemeClr>
              </a:buClr>
              <a:buFont typeface="+mj-lt"/>
              <a:buAutoNum type="arabicPeriod"/>
            </a:pPr>
            <a:r>
              <a:rPr lang="en-US" sz="2800" dirty="0" smtClean="0"/>
              <a:t>University Major Overviews – (UMOs)</a:t>
            </a:r>
          </a:p>
          <a:p>
            <a:pPr marL="517525" indent="-517525">
              <a:lnSpc>
                <a:spcPct val="150000"/>
              </a:lnSpc>
              <a:buClr>
                <a:schemeClr val="tx1">
                  <a:lumMod val="50000"/>
                </a:schemeClr>
              </a:buClr>
              <a:buFont typeface="+mj-lt"/>
              <a:buAutoNum type="arabicPeriod"/>
            </a:pPr>
            <a:r>
              <a:rPr lang="en-US" sz="2800" dirty="0" smtClean="0"/>
              <a:t>Product Trainings (TLS Day 1, Motives Day 1)</a:t>
            </a:r>
          </a:p>
          <a:p>
            <a:pPr marL="517525" indent="-517525">
              <a:lnSpc>
                <a:spcPct val="150000"/>
              </a:lnSpc>
              <a:buClr>
                <a:schemeClr val="tx1">
                  <a:lumMod val="50000"/>
                </a:schemeClr>
              </a:buClr>
              <a:buFont typeface="+mj-lt"/>
              <a:buAutoNum type="arabicPeriod"/>
            </a:pPr>
            <a:r>
              <a:rPr lang="en-US" sz="2800" dirty="0" smtClean="0"/>
              <a:t>Product Symposium</a:t>
            </a:r>
          </a:p>
          <a:p>
            <a:pPr marL="517525" indent="-517525">
              <a:lnSpc>
                <a:spcPct val="150000"/>
              </a:lnSpc>
              <a:buClr>
                <a:schemeClr val="tx1">
                  <a:lumMod val="50000"/>
                </a:schemeClr>
              </a:buClr>
              <a:buFont typeface="+mj-lt"/>
              <a:buAutoNum type="arabicPeriod"/>
            </a:pPr>
            <a:r>
              <a:rPr lang="en-US" sz="2800" dirty="0" smtClean="0"/>
              <a:t>Certification Trainings</a:t>
            </a:r>
            <a:endParaRPr lang="en-US" dirty="0" smtClean="0"/>
          </a:p>
          <a:p>
            <a:pPr marL="457200" indent="-457200">
              <a:lnSpc>
                <a:spcPct val="150000"/>
              </a:lnSpc>
              <a:buClr>
                <a:schemeClr val="tx1">
                  <a:lumMod val="50000"/>
                </a:schemeClr>
              </a:buClr>
              <a:buAutoNum type="arabicPeriod" startAt="6"/>
            </a:pPr>
            <a:endParaRPr lang="en-US" dirty="0" smtClean="0"/>
          </a:p>
          <a:p>
            <a:pPr marL="400050" lvl="1" indent="0">
              <a:lnSpc>
                <a:spcPct val="150000"/>
              </a:lnSpc>
              <a:buClr>
                <a:schemeClr val="tx1">
                  <a:lumMod val="50000"/>
                </a:schemeClr>
              </a:buClr>
              <a:buNone/>
            </a:pPr>
            <a:endParaRPr lang="en-US" sz="3200" dirty="0"/>
          </a:p>
        </p:txBody>
      </p:sp>
    </p:spTree>
    <p:extLst>
      <p:ext uri="{BB962C8B-B14F-4D97-AF65-F5344CB8AC3E}">
        <p14:creationId xmlns:p14="http://schemas.microsoft.com/office/powerpoint/2010/main" val="12659965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SELLING THE BUSINESS</a:t>
            </a:r>
            <a:endParaRPr lang="en-US" sz="4000" dirty="0">
              <a:effectLst/>
            </a:endParaRPr>
          </a:p>
        </p:txBody>
      </p:sp>
      <p:sp>
        <p:nvSpPr>
          <p:cNvPr id="3" name="Content Placeholder 2"/>
          <p:cNvSpPr>
            <a:spLocks noGrp="1"/>
          </p:cNvSpPr>
          <p:nvPr>
            <p:ph idx="1"/>
          </p:nvPr>
        </p:nvSpPr>
        <p:spPr/>
        <p:txBody>
          <a:bodyPr/>
          <a:lstStyle/>
          <a:p>
            <a:pPr marL="517525" indent="-517525">
              <a:buClr>
                <a:schemeClr val="tx1">
                  <a:lumMod val="50000"/>
                </a:schemeClr>
              </a:buClr>
              <a:buFont typeface="+mj-lt"/>
              <a:buAutoNum type="arabicPeriod"/>
            </a:pPr>
            <a:r>
              <a:rPr lang="en-US" sz="2800" dirty="0" smtClean="0"/>
              <a:t>What is the business?</a:t>
            </a:r>
          </a:p>
          <a:p>
            <a:pPr marL="917575" lvl="1" indent="-517525">
              <a:buClr>
                <a:schemeClr val="tx1">
                  <a:lumMod val="50000"/>
                </a:schemeClr>
              </a:buClr>
              <a:buFont typeface="+mj-lt"/>
              <a:buAutoNum type="arabicPeriod"/>
            </a:pPr>
            <a:r>
              <a:rPr lang="en-US" sz="2400" dirty="0" smtClean="0"/>
              <a:t>Your answer to “what is it”</a:t>
            </a:r>
          </a:p>
          <a:p>
            <a:pPr marL="917575" lvl="1" indent="-517525">
              <a:buClr>
                <a:schemeClr val="tx1">
                  <a:lumMod val="50000"/>
                </a:schemeClr>
              </a:buClr>
              <a:buFont typeface="+mj-lt"/>
              <a:buAutoNum type="arabicPeriod"/>
            </a:pPr>
            <a:r>
              <a:rPr lang="en-US" sz="2400" dirty="0" smtClean="0"/>
              <a:t>What do you do</a:t>
            </a:r>
          </a:p>
          <a:p>
            <a:pPr marL="917575" lvl="1" indent="-517525">
              <a:buClr>
                <a:schemeClr val="tx1">
                  <a:lumMod val="50000"/>
                </a:schemeClr>
              </a:buClr>
              <a:buFont typeface="+mj-lt"/>
              <a:buAutoNum type="arabicPeriod"/>
            </a:pPr>
            <a:r>
              <a:rPr lang="en-US" sz="2400" dirty="0" smtClean="0"/>
              <a:t>Two-minute commercial</a:t>
            </a:r>
          </a:p>
          <a:p>
            <a:pPr marL="517525" indent="-517525">
              <a:buClr>
                <a:schemeClr val="tx1">
                  <a:lumMod val="50000"/>
                </a:schemeClr>
              </a:buClr>
              <a:buFont typeface="+mj-lt"/>
              <a:buAutoNum type="arabicPeriod"/>
            </a:pPr>
            <a:r>
              <a:rPr lang="en-US" sz="2800" dirty="0" smtClean="0"/>
              <a:t>How do you earn income? (know the MPCP)</a:t>
            </a:r>
          </a:p>
          <a:p>
            <a:pPr marL="917575" lvl="1" indent="-517525">
              <a:buClr>
                <a:schemeClr val="tx1">
                  <a:lumMod val="50000"/>
                </a:schemeClr>
              </a:buClr>
              <a:buFont typeface="+mj-lt"/>
              <a:buAutoNum type="arabicPeriod"/>
            </a:pPr>
            <a:r>
              <a:rPr lang="en-US" sz="2400" dirty="0" smtClean="0"/>
              <a:t>Your answer to “what is residual income”</a:t>
            </a:r>
          </a:p>
          <a:p>
            <a:pPr marL="917575" lvl="1" indent="-517525">
              <a:buClr>
                <a:schemeClr val="tx1">
                  <a:lumMod val="50000"/>
                </a:schemeClr>
              </a:buClr>
              <a:buFont typeface="+mj-lt"/>
              <a:buAutoNum type="arabicPeriod"/>
            </a:pPr>
            <a:r>
              <a:rPr lang="en-US" sz="2400" dirty="0" smtClean="0"/>
              <a:t>What is leverage</a:t>
            </a:r>
          </a:p>
          <a:p>
            <a:pPr marL="917575" lvl="1" indent="-517525">
              <a:buClr>
                <a:schemeClr val="tx1">
                  <a:lumMod val="50000"/>
                </a:schemeClr>
              </a:buClr>
              <a:buFont typeface="+mj-lt"/>
              <a:buAutoNum type="arabicPeriod"/>
            </a:pPr>
            <a:r>
              <a:rPr lang="en-US" sz="2400" dirty="0" smtClean="0"/>
              <a:t>Importance of duplication</a:t>
            </a:r>
          </a:p>
          <a:p>
            <a:pPr marL="917575" lvl="1" indent="-517525">
              <a:buClr>
                <a:schemeClr val="tx1">
                  <a:lumMod val="50000"/>
                </a:schemeClr>
              </a:buClr>
              <a:buFont typeface="+mj-lt"/>
              <a:buAutoNum type="arabicPeriod"/>
            </a:pPr>
            <a:r>
              <a:rPr lang="en-US" sz="2400" dirty="0" smtClean="0"/>
              <a:t>Are you speaking the right language</a:t>
            </a:r>
          </a:p>
          <a:p>
            <a:pPr marL="457200" indent="-457200">
              <a:buClr>
                <a:schemeClr val="tx1">
                  <a:lumMod val="50000"/>
                </a:schemeClr>
              </a:buClr>
              <a:buAutoNum type="arabicPeriod" startAt="6"/>
            </a:pPr>
            <a:endParaRPr lang="en-US" sz="2800" dirty="0" smtClean="0"/>
          </a:p>
          <a:p>
            <a:pPr marL="400050" lvl="1" indent="0">
              <a:buClr>
                <a:schemeClr val="tx1">
                  <a:lumMod val="50000"/>
                </a:schemeClr>
              </a:buClr>
              <a:buNone/>
            </a:pPr>
            <a:endParaRPr lang="en-US" dirty="0"/>
          </a:p>
        </p:txBody>
      </p:sp>
    </p:spTree>
    <p:extLst>
      <p:ext uri="{BB962C8B-B14F-4D97-AF65-F5344CB8AC3E}">
        <p14:creationId xmlns:p14="http://schemas.microsoft.com/office/powerpoint/2010/main" val="5173674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SELLING THE BUSINESS</a:t>
            </a:r>
            <a:endParaRPr lang="en-US" sz="4000" dirty="0">
              <a:effectLst/>
            </a:endParaRPr>
          </a:p>
        </p:txBody>
      </p:sp>
      <p:sp>
        <p:nvSpPr>
          <p:cNvPr id="3" name="Content Placeholder 2"/>
          <p:cNvSpPr>
            <a:spLocks noGrp="1"/>
          </p:cNvSpPr>
          <p:nvPr>
            <p:ph idx="1"/>
          </p:nvPr>
        </p:nvSpPr>
        <p:spPr/>
        <p:txBody>
          <a:bodyPr/>
          <a:lstStyle/>
          <a:p>
            <a:pPr marL="514350" indent="-514350">
              <a:spcBef>
                <a:spcPts val="0"/>
              </a:spcBef>
              <a:spcAft>
                <a:spcPts val="1800"/>
              </a:spcAft>
              <a:buClr>
                <a:schemeClr val="tx1">
                  <a:lumMod val="50000"/>
                </a:schemeClr>
              </a:buClr>
              <a:buAutoNum type="arabicPeriod" startAt="3"/>
            </a:pPr>
            <a:r>
              <a:rPr lang="en-US" sz="2800" dirty="0" smtClean="0"/>
              <a:t>Having a list, making an approach, booking appointments – (call workshops)</a:t>
            </a:r>
          </a:p>
          <a:p>
            <a:pPr marL="514350" indent="-514350">
              <a:buClr>
                <a:schemeClr val="tx1">
                  <a:lumMod val="50000"/>
                </a:schemeClr>
              </a:buClr>
              <a:buAutoNum type="arabicPeriod" startAt="3"/>
            </a:pPr>
            <a:r>
              <a:rPr lang="en-US" sz="2800" dirty="0" smtClean="0"/>
              <a:t>Showing The Plan, Booking a Follow up to Showing The Plan and selling a ticket</a:t>
            </a:r>
          </a:p>
          <a:p>
            <a:pPr marL="400050" lvl="1" indent="0">
              <a:buClr>
                <a:schemeClr val="tx1">
                  <a:lumMod val="50000"/>
                </a:schemeClr>
              </a:buClr>
              <a:buNone/>
            </a:pPr>
            <a:endParaRPr lang="en-US" dirty="0"/>
          </a:p>
        </p:txBody>
      </p:sp>
    </p:spTree>
    <p:extLst>
      <p:ext uri="{BB962C8B-B14F-4D97-AF65-F5344CB8AC3E}">
        <p14:creationId xmlns:p14="http://schemas.microsoft.com/office/powerpoint/2010/main" val="2580035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effectLst/>
              </a:rPr>
              <a:t>Internet Tools                        Available Viral Marketing Tools</a:t>
            </a:r>
            <a:endParaRPr lang="en-US" sz="3600" dirty="0">
              <a:effectLst/>
            </a:endParaRPr>
          </a:p>
        </p:txBody>
      </p:sp>
      <p:sp>
        <p:nvSpPr>
          <p:cNvPr id="5" name="Content Placeholder 4"/>
          <p:cNvSpPr>
            <a:spLocks noGrp="1"/>
          </p:cNvSpPr>
          <p:nvPr>
            <p:ph sz="half" idx="1"/>
          </p:nvPr>
        </p:nvSpPr>
        <p:spPr/>
        <p:txBody>
          <a:bodyPr/>
          <a:lstStyle/>
          <a:p>
            <a:pPr>
              <a:buClr>
                <a:schemeClr val="tx1">
                  <a:lumMod val="50000"/>
                </a:schemeClr>
              </a:buClr>
              <a:buSzPct val="100000"/>
              <a:buFont typeface="Arial" pitchFamily="34" charset="0"/>
              <a:buChar char="•"/>
            </a:pPr>
            <a:r>
              <a:rPr lang="en-US" dirty="0" err="1" smtClean="0"/>
              <a:t>maTV</a:t>
            </a:r>
            <a:r>
              <a:rPr lang="en-US" dirty="0" smtClean="0"/>
              <a:t> </a:t>
            </a:r>
          </a:p>
          <a:p>
            <a:pPr>
              <a:buClr>
                <a:schemeClr val="tx1">
                  <a:lumMod val="50000"/>
                </a:schemeClr>
              </a:buClr>
              <a:buSzPct val="100000"/>
              <a:buFont typeface="Arial" pitchFamily="34" charset="0"/>
              <a:buChar char="•"/>
            </a:pPr>
            <a:r>
              <a:rPr lang="en-US" dirty="0" smtClean="0"/>
              <a:t>The Power Profiles</a:t>
            </a:r>
          </a:p>
          <a:p>
            <a:pPr>
              <a:buClr>
                <a:schemeClr val="tx1">
                  <a:lumMod val="50000"/>
                </a:schemeClr>
              </a:buClr>
              <a:buSzPct val="100000"/>
              <a:buFont typeface="Arial" pitchFamily="34" charset="0"/>
              <a:buChar char="•"/>
            </a:pPr>
            <a:r>
              <a:rPr lang="en-US" dirty="0" smtClean="0"/>
              <a:t>The UBP </a:t>
            </a:r>
          </a:p>
          <a:p>
            <a:pPr>
              <a:buClr>
                <a:schemeClr val="tx1">
                  <a:lumMod val="50000"/>
                </a:schemeClr>
              </a:buClr>
              <a:buSzPct val="100000"/>
              <a:buFont typeface="Arial" pitchFamily="34" charset="0"/>
              <a:buChar char="•"/>
            </a:pPr>
            <a:r>
              <a:rPr lang="en-US" dirty="0" smtClean="0"/>
              <a:t>The Plan</a:t>
            </a:r>
          </a:p>
          <a:p>
            <a:pPr>
              <a:buClr>
                <a:schemeClr val="tx1">
                  <a:lumMod val="50000"/>
                </a:schemeClr>
              </a:buClr>
              <a:buSzPct val="100000"/>
              <a:buFont typeface="Arial" pitchFamily="34" charset="0"/>
              <a:buChar char="•"/>
            </a:pPr>
            <a:r>
              <a:rPr lang="en-US" dirty="0" smtClean="0"/>
              <a:t>Webportal</a:t>
            </a:r>
          </a:p>
          <a:p>
            <a:pPr>
              <a:buClr>
                <a:schemeClr val="tx1">
                  <a:lumMod val="50000"/>
                </a:schemeClr>
              </a:buClr>
              <a:buSzPct val="100000"/>
              <a:buFont typeface="Arial" pitchFamily="34" charset="0"/>
              <a:buChar char="•"/>
            </a:pPr>
            <a:r>
              <a:rPr lang="en-US" dirty="0" smtClean="0"/>
              <a:t>PowerLine Magazine</a:t>
            </a:r>
          </a:p>
          <a:p>
            <a:pPr lvl="1">
              <a:buClr>
                <a:schemeClr val="tx1">
                  <a:lumMod val="50000"/>
                </a:schemeClr>
              </a:buClr>
              <a:buSzPct val="100000"/>
              <a:buFont typeface="Arial" pitchFamily="34" charset="0"/>
              <a:buChar char="•"/>
            </a:pPr>
            <a:endParaRPr lang="en-US" dirty="0"/>
          </a:p>
        </p:txBody>
      </p:sp>
      <p:sp>
        <p:nvSpPr>
          <p:cNvPr id="6" name="Content Placeholder 5"/>
          <p:cNvSpPr>
            <a:spLocks noGrp="1"/>
          </p:cNvSpPr>
          <p:nvPr>
            <p:ph sz="half" idx="2"/>
          </p:nvPr>
        </p:nvSpPr>
        <p:spPr/>
        <p:txBody>
          <a:bodyPr/>
          <a:lstStyle/>
          <a:p>
            <a:pPr>
              <a:buClr>
                <a:schemeClr val="tx1">
                  <a:lumMod val="50000"/>
                </a:schemeClr>
              </a:buClr>
              <a:buSzPct val="100000"/>
              <a:buFont typeface="Arial" pitchFamily="34" charset="0"/>
              <a:buChar char="•"/>
            </a:pPr>
            <a:r>
              <a:rPr lang="en-US" dirty="0" smtClean="0"/>
              <a:t>UnFranchise Management Tool – (UFMS)</a:t>
            </a:r>
          </a:p>
          <a:p>
            <a:pPr lvl="1">
              <a:buClr>
                <a:schemeClr val="tx1">
                  <a:lumMod val="50000"/>
                </a:schemeClr>
              </a:buClr>
              <a:buSzPct val="100000"/>
              <a:buFont typeface="Arial" pitchFamily="34" charset="0"/>
              <a:buChar char="•"/>
            </a:pPr>
            <a:r>
              <a:rPr lang="en-US" dirty="0" smtClean="0"/>
              <a:t>PRM</a:t>
            </a:r>
          </a:p>
          <a:p>
            <a:pPr lvl="1">
              <a:buClr>
                <a:schemeClr val="tx1">
                  <a:lumMod val="50000"/>
                </a:schemeClr>
              </a:buClr>
              <a:buSzPct val="100000"/>
              <a:buFont typeface="Arial" pitchFamily="34" charset="0"/>
              <a:buChar char="•"/>
            </a:pPr>
            <a:r>
              <a:rPr lang="en-US" dirty="0" smtClean="0"/>
              <a:t>About MA</a:t>
            </a:r>
          </a:p>
          <a:p>
            <a:pPr lvl="1">
              <a:buClr>
                <a:schemeClr val="tx1">
                  <a:lumMod val="50000"/>
                </a:schemeClr>
              </a:buClr>
              <a:buSzPct val="100000"/>
              <a:buFont typeface="Arial" pitchFamily="34" charset="0"/>
              <a:buChar char="•"/>
            </a:pPr>
            <a:r>
              <a:rPr lang="en-US" dirty="0" smtClean="0"/>
              <a:t>Downloads</a:t>
            </a:r>
          </a:p>
        </p:txBody>
      </p:sp>
    </p:spTree>
    <p:extLst>
      <p:ext uri="{BB962C8B-B14F-4D97-AF65-F5344CB8AC3E}">
        <p14:creationId xmlns:p14="http://schemas.microsoft.com/office/powerpoint/2010/main" val="1669068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Time management is…</a:t>
            </a:r>
            <a:endParaRPr lang="en-US" dirty="0">
              <a:effectLst/>
            </a:endParaRPr>
          </a:p>
        </p:txBody>
      </p:sp>
      <p:sp>
        <p:nvSpPr>
          <p:cNvPr id="3" name="Content Placeholder 2"/>
          <p:cNvSpPr>
            <a:spLocks noGrp="1"/>
          </p:cNvSpPr>
          <p:nvPr>
            <p:ph idx="1"/>
          </p:nvPr>
        </p:nvSpPr>
        <p:spPr>
          <a:xfrm>
            <a:off x="539750" y="1524000"/>
            <a:ext cx="7993063" cy="2338387"/>
          </a:xfrm>
        </p:spPr>
        <p:txBody>
          <a:bodyPr/>
          <a:lstStyle/>
          <a:p>
            <a:pPr marL="0" indent="0" algn="ctr">
              <a:buNone/>
            </a:pPr>
            <a:r>
              <a:rPr lang="en-US" dirty="0" smtClean="0"/>
              <a:t>the act or process of exercising the conscious control over the amount of time spent on specific activities especially      to increase…</a:t>
            </a:r>
            <a:endParaRPr lang="en-US" dirty="0"/>
          </a:p>
        </p:txBody>
      </p:sp>
      <p:pic>
        <p:nvPicPr>
          <p:cNvPr id="143362" name="Picture 2" descr="http://pmexamready.com/images/Project-Time-Mana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5645610" cy="37490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546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effectLst/>
              </a:rPr>
              <a:t>Traditional Tools</a:t>
            </a:r>
            <a:endParaRPr lang="en-US" sz="3600" dirty="0">
              <a:effectLst/>
            </a:endParaRPr>
          </a:p>
        </p:txBody>
      </p:sp>
      <p:sp>
        <p:nvSpPr>
          <p:cNvPr id="5" name="Content Placeholder 4"/>
          <p:cNvSpPr>
            <a:spLocks noGrp="1"/>
          </p:cNvSpPr>
          <p:nvPr>
            <p:ph sz="half" idx="1"/>
          </p:nvPr>
        </p:nvSpPr>
        <p:spPr/>
        <p:txBody>
          <a:bodyPr/>
          <a:lstStyle/>
          <a:p>
            <a:pPr>
              <a:buClr>
                <a:schemeClr val="tx1">
                  <a:lumMod val="50000"/>
                </a:schemeClr>
              </a:buClr>
              <a:buSzPct val="100000"/>
              <a:buFont typeface="Arial" pitchFamily="34" charset="0"/>
              <a:buChar char="•"/>
            </a:pPr>
            <a:r>
              <a:rPr lang="en-US" dirty="0" smtClean="0"/>
              <a:t>Audios – (MP3 Player)</a:t>
            </a:r>
          </a:p>
          <a:p>
            <a:pPr>
              <a:buClr>
                <a:schemeClr val="tx1">
                  <a:lumMod val="50000"/>
                </a:schemeClr>
              </a:buClr>
              <a:buSzPct val="100000"/>
              <a:buFont typeface="Arial" pitchFamily="34" charset="0"/>
              <a:buChar char="•"/>
            </a:pPr>
            <a:r>
              <a:rPr lang="en-US" dirty="0" smtClean="0"/>
              <a:t>Flip Chart</a:t>
            </a:r>
          </a:p>
          <a:p>
            <a:pPr>
              <a:buClr>
                <a:schemeClr val="tx1">
                  <a:lumMod val="50000"/>
                </a:schemeClr>
              </a:buClr>
              <a:buSzPct val="100000"/>
              <a:buFont typeface="Arial" pitchFamily="34" charset="0"/>
              <a:buChar char="•"/>
            </a:pPr>
            <a:r>
              <a:rPr lang="en-US" dirty="0" smtClean="0"/>
              <a:t>UBP DVD</a:t>
            </a:r>
          </a:p>
          <a:p>
            <a:pPr>
              <a:buClr>
                <a:schemeClr val="tx1">
                  <a:lumMod val="50000"/>
                </a:schemeClr>
              </a:buClr>
              <a:buSzPct val="100000"/>
              <a:buFont typeface="Arial" pitchFamily="34" charset="0"/>
              <a:buChar char="•"/>
            </a:pPr>
            <a:r>
              <a:rPr lang="en-US" dirty="0" smtClean="0"/>
              <a:t>Getting Started Guide</a:t>
            </a:r>
          </a:p>
          <a:p>
            <a:pPr lvl="1">
              <a:buClr>
                <a:schemeClr val="tx1">
                  <a:lumMod val="50000"/>
                </a:schemeClr>
              </a:buClr>
              <a:buSzPct val="100000"/>
              <a:buFont typeface="Arial" pitchFamily="34" charset="0"/>
              <a:buChar char="•"/>
            </a:pPr>
            <a:endParaRPr lang="en-US" dirty="0"/>
          </a:p>
        </p:txBody>
      </p:sp>
      <p:sp>
        <p:nvSpPr>
          <p:cNvPr id="6" name="Content Placeholder 5"/>
          <p:cNvSpPr>
            <a:spLocks noGrp="1"/>
          </p:cNvSpPr>
          <p:nvPr>
            <p:ph sz="half" idx="2"/>
          </p:nvPr>
        </p:nvSpPr>
        <p:spPr/>
        <p:txBody>
          <a:bodyPr/>
          <a:lstStyle/>
          <a:p>
            <a:pPr>
              <a:buClr>
                <a:schemeClr val="tx1">
                  <a:lumMod val="50000"/>
                </a:schemeClr>
              </a:buClr>
              <a:buSzPct val="100000"/>
              <a:buFont typeface="Arial" pitchFamily="34" charset="0"/>
              <a:buChar char="•"/>
            </a:pPr>
            <a:r>
              <a:rPr lang="en-US" dirty="0" smtClean="0"/>
              <a:t>Annual Report</a:t>
            </a:r>
          </a:p>
          <a:p>
            <a:pPr>
              <a:buClr>
                <a:schemeClr val="tx1">
                  <a:lumMod val="50000"/>
                </a:schemeClr>
              </a:buClr>
              <a:buSzPct val="100000"/>
              <a:buFont typeface="Arial" pitchFamily="34" charset="0"/>
              <a:buChar char="•"/>
            </a:pPr>
            <a:r>
              <a:rPr lang="en-US" dirty="0" smtClean="0"/>
              <a:t>Magazines and Articles</a:t>
            </a:r>
          </a:p>
          <a:p>
            <a:pPr>
              <a:buClr>
                <a:schemeClr val="tx1">
                  <a:lumMod val="50000"/>
                </a:schemeClr>
              </a:buClr>
              <a:buSzPct val="100000"/>
              <a:buFont typeface="Arial" pitchFamily="34" charset="0"/>
              <a:buChar char="•"/>
            </a:pPr>
            <a:r>
              <a:rPr lang="en-US" dirty="0" smtClean="0"/>
              <a:t>Ma University / Product and service diversity to drive the pay plan</a:t>
            </a:r>
          </a:p>
          <a:p>
            <a:pPr>
              <a:buClr>
                <a:schemeClr val="tx1">
                  <a:lumMod val="50000"/>
                </a:schemeClr>
              </a:buClr>
              <a:buSzPct val="100000"/>
              <a:buFont typeface="Arial" pitchFamily="34" charset="0"/>
              <a:buChar char="•"/>
            </a:pPr>
            <a:r>
              <a:rPr lang="en-US" dirty="0" smtClean="0"/>
              <a:t>Three-way Calls</a:t>
            </a:r>
            <a:endParaRPr lang="en-US" dirty="0"/>
          </a:p>
        </p:txBody>
      </p:sp>
    </p:spTree>
    <p:extLst>
      <p:ext uri="{BB962C8B-B14F-4D97-AF65-F5344CB8AC3E}">
        <p14:creationId xmlns:p14="http://schemas.microsoft.com/office/powerpoint/2010/main" val="40740699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NMTSS</a:t>
            </a:r>
            <a:endParaRPr lang="en-US" sz="4000" dirty="0">
              <a:effectLst/>
            </a:endParaRPr>
          </a:p>
        </p:txBody>
      </p:sp>
      <p:sp>
        <p:nvSpPr>
          <p:cNvPr id="3" name="Content Placeholder 2"/>
          <p:cNvSpPr>
            <a:spLocks noGrp="1"/>
          </p:cNvSpPr>
          <p:nvPr>
            <p:ph idx="1"/>
          </p:nvPr>
        </p:nvSpPr>
        <p:spPr/>
        <p:txBody>
          <a:bodyPr/>
          <a:lstStyle/>
          <a:p>
            <a:pPr marL="517525" indent="-517525">
              <a:lnSpc>
                <a:spcPct val="150000"/>
              </a:lnSpc>
              <a:buClr>
                <a:schemeClr val="tx1">
                  <a:lumMod val="50000"/>
                </a:schemeClr>
              </a:buClr>
              <a:buFont typeface="+mj-lt"/>
              <a:buAutoNum type="arabicPeriod"/>
            </a:pPr>
            <a:r>
              <a:rPr lang="en-US" dirty="0" smtClean="0"/>
              <a:t>UBPs</a:t>
            </a:r>
          </a:p>
          <a:p>
            <a:pPr marL="517525" indent="-517525">
              <a:lnSpc>
                <a:spcPct val="150000"/>
              </a:lnSpc>
              <a:buClr>
                <a:schemeClr val="tx1">
                  <a:lumMod val="50000"/>
                </a:schemeClr>
              </a:buClr>
              <a:buFont typeface="+mj-lt"/>
              <a:buAutoNum type="arabicPeriod"/>
            </a:pPr>
            <a:r>
              <a:rPr lang="en-US" dirty="0" smtClean="0"/>
              <a:t>Basic 5</a:t>
            </a:r>
          </a:p>
          <a:p>
            <a:pPr marL="517525" indent="-517525">
              <a:lnSpc>
                <a:spcPct val="150000"/>
              </a:lnSpc>
              <a:buClr>
                <a:schemeClr val="tx1">
                  <a:lumMod val="50000"/>
                </a:schemeClr>
              </a:buClr>
              <a:buFont typeface="+mj-lt"/>
              <a:buAutoNum type="arabicPeriod"/>
            </a:pPr>
            <a:r>
              <a:rPr lang="en-US" dirty="0" smtClean="0"/>
              <a:t>Local Seminars</a:t>
            </a:r>
          </a:p>
          <a:p>
            <a:pPr marL="517525" indent="-517525">
              <a:lnSpc>
                <a:spcPct val="150000"/>
              </a:lnSpc>
              <a:buClr>
                <a:schemeClr val="tx1">
                  <a:lumMod val="50000"/>
                </a:schemeClr>
              </a:buClr>
              <a:buFont typeface="+mj-lt"/>
              <a:buAutoNum type="arabicPeriod"/>
            </a:pPr>
            <a:r>
              <a:rPr lang="en-US" dirty="0" smtClean="0"/>
              <a:t>University Major Overviews</a:t>
            </a:r>
          </a:p>
          <a:p>
            <a:pPr marL="517525" indent="-517525">
              <a:lnSpc>
                <a:spcPct val="150000"/>
              </a:lnSpc>
              <a:buClr>
                <a:schemeClr val="tx1">
                  <a:lumMod val="50000"/>
                </a:schemeClr>
              </a:buClr>
              <a:buFont typeface="+mj-lt"/>
              <a:buAutoNum type="arabicPeriod"/>
            </a:pPr>
            <a:r>
              <a:rPr lang="en-US" dirty="0" smtClean="0"/>
              <a:t>Special Business Building Seminars</a:t>
            </a:r>
            <a:endParaRPr lang="en-US" sz="3600" dirty="0" smtClean="0"/>
          </a:p>
          <a:p>
            <a:pPr marL="457200" indent="-457200">
              <a:lnSpc>
                <a:spcPct val="150000"/>
              </a:lnSpc>
              <a:buClr>
                <a:schemeClr val="tx1">
                  <a:lumMod val="50000"/>
                </a:schemeClr>
              </a:buClr>
              <a:buAutoNum type="arabicPeriod" startAt="6"/>
            </a:pPr>
            <a:endParaRPr lang="en-US" sz="3600" dirty="0" smtClean="0"/>
          </a:p>
          <a:p>
            <a:pPr marL="400050" lvl="1" indent="0">
              <a:lnSpc>
                <a:spcPct val="150000"/>
              </a:lnSpc>
              <a:buClr>
                <a:schemeClr val="tx1">
                  <a:lumMod val="50000"/>
                </a:schemeClr>
              </a:buClr>
              <a:buNone/>
            </a:pPr>
            <a:endParaRPr lang="en-US" sz="3600" dirty="0"/>
          </a:p>
        </p:txBody>
      </p:sp>
    </p:spTree>
    <p:extLst>
      <p:ext uri="{BB962C8B-B14F-4D97-AF65-F5344CB8AC3E}">
        <p14:creationId xmlns:p14="http://schemas.microsoft.com/office/powerpoint/2010/main" val="9683460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Selling Tickets</a:t>
            </a:r>
            <a:endParaRPr lang="en-US" sz="4000" dirty="0">
              <a:effectLst/>
            </a:endParaRPr>
          </a:p>
        </p:txBody>
      </p:sp>
      <p:sp>
        <p:nvSpPr>
          <p:cNvPr id="3" name="Content Placeholder 2"/>
          <p:cNvSpPr>
            <a:spLocks noGrp="1"/>
          </p:cNvSpPr>
          <p:nvPr>
            <p:ph idx="1"/>
          </p:nvPr>
        </p:nvSpPr>
        <p:spPr/>
        <p:txBody>
          <a:bodyPr/>
          <a:lstStyle/>
          <a:p>
            <a:pPr marL="517525" indent="-517525">
              <a:buClr>
                <a:schemeClr val="tx1">
                  <a:lumMod val="50000"/>
                </a:schemeClr>
              </a:buClr>
              <a:buFont typeface="+mj-lt"/>
              <a:buAutoNum type="arabicPeriod"/>
            </a:pPr>
            <a:r>
              <a:rPr lang="en-US" sz="2800" dirty="0" smtClean="0"/>
              <a:t>Know the NMTSS Schedule</a:t>
            </a:r>
          </a:p>
          <a:p>
            <a:pPr marL="517525" indent="-517525">
              <a:buClr>
                <a:schemeClr val="tx1">
                  <a:lumMod val="50000"/>
                </a:schemeClr>
              </a:buClr>
              <a:buFont typeface="+mj-lt"/>
              <a:buAutoNum type="arabicPeriod"/>
            </a:pPr>
            <a:r>
              <a:rPr lang="en-US" sz="2800" dirty="0" smtClean="0"/>
              <a:t>Understands the value of each NMTSS event.</a:t>
            </a:r>
          </a:p>
          <a:p>
            <a:pPr marL="917575" lvl="1" indent="-517525">
              <a:buClr>
                <a:schemeClr val="tx1">
                  <a:lumMod val="50000"/>
                </a:schemeClr>
              </a:buClr>
              <a:buFont typeface="+mj-lt"/>
              <a:buAutoNum type="arabicPeriod"/>
            </a:pPr>
            <a:r>
              <a:rPr lang="en-US" sz="2400" dirty="0" smtClean="0"/>
              <a:t>Buy tickets in advance. (can’t sell a ticket you don’t have)</a:t>
            </a:r>
          </a:p>
          <a:p>
            <a:pPr marL="517525" indent="-517525">
              <a:buClr>
                <a:schemeClr val="tx1">
                  <a:lumMod val="50000"/>
                </a:schemeClr>
              </a:buClr>
              <a:buFont typeface="+mj-lt"/>
              <a:buAutoNum type="arabicPeriod"/>
            </a:pPr>
            <a:r>
              <a:rPr lang="en-US" sz="2800" dirty="0" smtClean="0"/>
              <a:t>Become a Promoter - (know your speaker background)</a:t>
            </a:r>
          </a:p>
          <a:p>
            <a:pPr marL="517525" indent="-517525">
              <a:buClr>
                <a:schemeClr val="tx1">
                  <a:lumMod val="50000"/>
                </a:schemeClr>
              </a:buClr>
              <a:buFont typeface="+mj-lt"/>
              <a:buAutoNum type="arabicPeriod"/>
            </a:pPr>
            <a:r>
              <a:rPr lang="en-US" sz="2800" dirty="0" smtClean="0"/>
              <a:t>Selling the value by knowing the pain of your prospect – (the why)</a:t>
            </a:r>
          </a:p>
          <a:p>
            <a:pPr marL="517525" indent="-517525">
              <a:buClr>
                <a:schemeClr val="tx1">
                  <a:lumMod val="50000"/>
                </a:schemeClr>
              </a:buClr>
              <a:buFont typeface="+mj-lt"/>
              <a:buAutoNum type="arabicPeriod"/>
            </a:pPr>
            <a:r>
              <a:rPr lang="en-US" sz="2800" dirty="0" smtClean="0"/>
              <a:t>Know how the ticket leverages time</a:t>
            </a:r>
          </a:p>
          <a:p>
            <a:pPr marL="457200" indent="-457200">
              <a:buClr>
                <a:schemeClr val="tx1">
                  <a:lumMod val="50000"/>
                </a:schemeClr>
              </a:buClr>
              <a:buAutoNum type="arabicPeriod" startAt="6"/>
            </a:pPr>
            <a:endParaRPr lang="en-US" dirty="0" smtClean="0"/>
          </a:p>
          <a:p>
            <a:pPr marL="400050" lvl="1" indent="0">
              <a:buClr>
                <a:schemeClr val="tx1">
                  <a:lumMod val="50000"/>
                </a:schemeClr>
              </a:buClr>
              <a:buNone/>
            </a:pPr>
            <a:endParaRPr lang="en-US" sz="3200" dirty="0"/>
          </a:p>
        </p:txBody>
      </p:sp>
    </p:spTree>
    <p:extLst>
      <p:ext uri="{BB962C8B-B14F-4D97-AF65-F5344CB8AC3E}">
        <p14:creationId xmlns:p14="http://schemas.microsoft.com/office/powerpoint/2010/main" val="12635258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Know When To Sell A Ticket</a:t>
            </a:r>
            <a:endParaRPr lang="en-US" sz="4000" dirty="0">
              <a:effectLst/>
            </a:endParaRPr>
          </a:p>
        </p:txBody>
      </p:sp>
      <p:sp>
        <p:nvSpPr>
          <p:cNvPr id="3" name="Content Placeholder 2"/>
          <p:cNvSpPr>
            <a:spLocks noGrp="1"/>
          </p:cNvSpPr>
          <p:nvPr>
            <p:ph idx="1"/>
          </p:nvPr>
        </p:nvSpPr>
        <p:spPr/>
        <p:txBody>
          <a:bodyPr/>
          <a:lstStyle/>
          <a:p>
            <a:pPr marL="517525" indent="-517525">
              <a:buClr>
                <a:schemeClr val="tx1">
                  <a:lumMod val="50000"/>
                </a:schemeClr>
              </a:buClr>
              <a:buFont typeface="+mj-lt"/>
              <a:buAutoNum type="arabicPeriod"/>
            </a:pPr>
            <a:r>
              <a:rPr lang="en-US" sz="2800" dirty="0" smtClean="0"/>
              <a:t>When reviewing the Getting Started Guide</a:t>
            </a:r>
          </a:p>
          <a:p>
            <a:pPr marL="517525" indent="-517525">
              <a:buClr>
                <a:schemeClr val="tx1">
                  <a:lumMod val="50000"/>
                </a:schemeClr>
              </a:buClr>
              <a:buFont typeface="+mj-lt"/>
              <a:buAutoNum type="arabicPeriod"/>
            </a:pPr>
            <a:r>
              <a:rPr lang="en-US" sz="2800" dirty="0" smtClean="0"/>
              <a:t>At sign up – leverage the Fast Start Entry Kit and their “why”</a:t>
            </a:r>
          </a:p>
          <a:p>
            <a:pPr marL="517525" indent="-517525">
              <a:buClr>
                <a:schemeClr val="tx1">
                  <a:lumMod val="50000"/>
                </a:schemeClr>
              </a:buClr>
              <a:buFont typeface="+mj-lt"/>
              <a:buAutoNum type="arabicPeriod"/>
            </a:pPr>
            <a:r>
              <a:rPr lang="en-US" sz="2800" dirty="0" smtClean="0"/>
              <a:t>At lunch at an event</a:t>
            </a:r>
          </a:p>
          <a:p>
            <a:pPr marL="517525" indent="-517525">
              <a:buClr>
                <a:schemeClr val="tx1">
                  <a:lumMod val="50000"/>
                </a:schemeClr>
              </a:buClr>
              <a:buFont typeface="+mj-lt"/>
              <a:buAutoNum type="arabicPeriod"/>
            </a:pPr>
            <a:r>
              <a:rPr lang="en-US" sz="2800" dirty="0" smtClean="0"/>
              <a:t>At the UBP</a:t>
            </a:r>
          </a:p>
          <a:p>
            <a:pPr marL="517525" indent="-517525">
              <a:buClr>
                <a:schemeClr val="tx1">
                  <a:lumMod val="50000"/>
                </a:schemeClr>
              </a:buClr>
              <a:buFont typeface="+mj-lt"/>
              <a:buAutoNum type="arabicPeriod"/>
            </a:pPr>
            <a:r>
              <a:rPr lang="en-US" sz="2800" dirty="0" smtClean="0"/>
              <a:t>At the HBP</a:t>
            </a:r>
          </a:p>
          <a:p>
            <a:pPr marL="517525" indent="-517525">
              <a:buClr>
                <a:schemeClr val="tx1">
                  <a:lumMod val="50000"/>
                </a:schemeClr>
              </a:buClr>
              <a:buFont typeface="+mj-lt"/>
              <a:buAutoNum type="arabicPeriod"/>
            </a:pPr>
            <a:r>
              <a:rPr lang="en-US" sz="2800" dirty="0" smtClean="0"/>
              <a:t>When setting their schedule</a:t>
            </a:r>
            <a:endParaRPr lang="en-US" sz="3200" dirty="0"/>
          </a:p>
        </p:txBody>
      </p:sp>
    </p:spTree>
    <p:extLst>
      <p:ext uri="{BB962C8B-B14F-4D97-AF65-F5344CB8AC3E}">
        <p14:creationId xmlns:p14="http://schemas.microsoft.com/office/powerpoint/2010/main" val="20795227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After The Ticket Is Sold</a:t>
            </a:r>
            <a:endParaRPr lang="en-US" sz="4000" dirty="0">
              <a:effectLst/>
            </a:endParaRPr>
          </a:p>
        </p:txBody>
      </p:sp>
      <p:sp>
        <p:nvSpPr>
          <p:cNvPr id="3" name="Content Placeholder 2"/>
          <p:cNvSpPr>
            <a:spLocks noGrp="1"/>
          </p:cNvSpPr>
          <p:nvPr>
            <p:ph idx="1"/>
          </p:nvPr>
        </p:nvSpPr>
        <p:spPr/>
        <p:txBody>
          <a:bodyPr/>
          <a:lstStyle/>
          <a:p>
            <a:pPr marL="517525" indent="-517525">
              <a:buClr>
                <a:schemeClr val="tx1">
                  <a:lumMod val="50000"/>
                </a:schemeClr>
              </a:buClr>
              <a:buFont typeface="+mj-lt"/>
              <a:buAutoNum type="arabicPeriod"/>
            </a:pPr>
            <a:r>
              <a:rPr lang="en-US" sz="2800" dirty="0" smtClean="0"/>
              <a:t>Congratulate the Prospect for doing the right thing</a:t>
            </a:r>
          </a:p>
          <a:p>
            <a:pPr marL="517525" indent="-517525">
              <a:buClr>
                <a:schemeClr val="tx1">
                  <a:lumMod val="50000"/>
                </a:schemeClr>
              </a:buClr>
              <a:buFont typeface="+mj-lt"/>
              <a:buAutoNum type="arabicPeriod"/>
            </a:pPr>
            <a:r>
              <a:rPr lang="en-US" sz="2800" dirty="0" smtClean="0"/>
              <a:t>Reinforce that buying the ticket is an essential stepping stone to success</a:t>
            </a:r>
          </a:p>
          <a:p>
            <a:pPr marL="517525" indent="-517525">
              <a:buClr>
                <a:schemeClr val="tx1">
                  <a:lumMod val="50000"/>
                </a:schemeClr>
              </a:buClr>
              <a:buFont typeface="+mj-lt"/>
              <a:buAutoNum type="arabicPeriod"/>
            </a:pPr>
            <a:r>
              <a:rPr lang="en-US" sz="2800" dirty="0" smtClean="0"/>
              <a:t>Review how to liquidate the cost of buying a ticket</a:t>
            </a:r>
          </a:p>
          <a:p>
            <a:pPr marL="517525" indent="-517525">
              <a:buClr>
                <a:schemeClr val="tx1">
                  <a:lumMod val="50000"/>
                </a:schemeClr>
              </a:buClr>
              <a:buFont typeface="+mj-lt"/>
              <a:buAutoNum type="arabicPeriod"/>
            </a:pPr>
            <a:r>
              <a:rPr lang="en-US" sz="2800" dirty="0" smtClean="0"/>
              <a:t>Offer a plan</a:t>
            </a:r>
          </a:p>
          <a:p>
            <a:pPr marL="517525" indent="-517525">
              <a:buClr>
                <a:schemeClr val="tx1">
                  <a:lumMod val="50000"/>
                </a:schemeClr>
              </a:buClr>
              <a:buFont typeface="+mj-lt"/>
              <a:buAutoNum type="arabicPeriod"/>
            </a:pPr>
            <a:r>
              <a:rPr lang="en-US" sz="2800" dirty="0" smtClean="0"/>
              <a:t>Discuss how tickets and attendance at events is the best measurement to becoming a success and their business growth</a:t>
            </a:r>
            <a:endParaRPr lang="en-US" sz="3200" dirty="0"/>
          </a:p>
        </p:txBody>
      </p:sp>
    </p:spTree>
    <p:extLst>
      <p:ext uri="{BB962C8B-B14F-4D97-AF65-F5344CB8AC3E}">
        <p14:creationId xmlns:p14="http://schemas.microsoft.com/office/powerpoint/2010/main" val="27937657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effectLst/>
              </a:rPr>
              <a:t>The most important word that associates to “Time Management” is…</a:t>
            </a:r>
            <a:endParaRPr lang="en-US" sz="3600" dirty="0">
              <a:effectLst/>
            </a:endParaRPr>
          </a:p>
        </p:txBody>
      </p:sp>
      <p:sp>
        <p:nvSpPr>
          <p:cNvPr id="3" name="Content Placeholder 2"/>
          <p:cNvSpPr>
            <a:spLocks noGrp="1"/>
          </p:cNvSpPr>
          <p:nvPr>
            <p:ph idx="1"/>
          </p:nvPr>
        </p:nvSpPr>
        <p:spPr>
          <a:xfrm>
            <a:off x="533400" y="2081213"/>
            <a:ext cx="7993063" cy="3328987"/>
          </a:xfrm>
        </p:spPr>
        <p:txBody>
          <a:bodyPr/>
          <a:lstStyle/>
          <a:p>
            <a:pPr marL="0" indent="0" algn="ctr">
              <a:buClr>
                <a:schemeClr val="tx1">
                  <a:lumMod val="50000"/>
                </a:schemeClr>
              </a:buClr>
              <a:buNone/>
            </a:pPr>
            <a:r>
              <a:rPr lang="en-US" sz="4400" dirty="0" smtClean="0"/>
              <a:t>“SCHEDULE”</a:t>
            </a:r>
          </a:p>
          <a:p>
            <a:pPr marL="0" indent="0" algn="ctr">
              <a:buClr>
                <a:schemeClr val="tx1">
                  <a:lumMod val="50000"/>
                </a:schemeClr>
              </a:buClr>
              <a:buNone/>
            </a:pPr>
            <a:endParaRPr lang="en-US" sz="3200" dirty="0" smtClean="0"/>
          </a:p>
          <a:p>
            <a:pPr marL="0" indent="0" algn="ctr">
              <a:buClr>
                <a:schemeClr val="tx1">
                  <a:lumMod val="50000"/>
                </a:schemeClr>
              </a:buClr>
              <a:buNone/>
            </a:pPr>
            <a:r>
              <a:rPr lang="en-US" dirty="0" smtClean="0"/>
              <a:t>A plan for performing work or achieving objectives. Specify the priority and allotted time for each task.</a:t>
            </a:r>
            <a:endParaRPr lang="en-US" sz="3200" dirty="0"/>
          </a:p>
        </p:txBody>
      </p:sp>
    </p:spTree>
    <p:extLst>
      <p:ext uri="{BB962C8B-B14F-4D97-AF65-F5344CB8AC3E}">
        <p14:creationId xmlns:p14="http://schemas.microsoft.com/office/powerpoint/2010/main" val="3141789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ffectLst/>
              </a:rPr>
              <a:t>Schedule Components</a:t>
            </a:r>
            <a:endParaRPr lang="en-US" sz="4000" dirty="0">
              <a:effectLst/>
            </a:endParaRPr>
          </a:p>
        </p:txBody>
      </p:sp>
      <p:sp>
        <p:nvSpPr>
          <p:cNvPr id="3" name="Content Placeholder 2"/>
          <p:cNvSpPr>
            <a:spLocks noGrp="1"/>
          </p:cNvSpPr>
          <p:nvPr>
            <p:ph idx="1"/>
          </p:nvPr>
        </p:nvSpPr>
        <p:spPr/>
        <p:txBody>
          <a:bodyPr/>
          <a:lstStyle/>
          <a:p>
            <a:pPr marL="517525" indent="-517525">
              <a:buClr>
                <a:schemeClr val="tx1">
                  <a:lumMod val="50000"/>
                </a:schemeClr>
              </a:buClr>
              <a:buFont typeface="+mj-lt"/>
              <a:buAutoNum type="arabicPeriod"/>
            </a:pPr>
            <a:r>
              <a:rPr lang="en-US" sz="2800" dirty="0" smtClean="0"/>
              <a:t>Create a general schedule for the year</a:t>
            </a:r>
          </a:p>
          <a:p>
            <a:pPr marL="517525" indent="-517525">
              <a:buClr>
                <a:schemeClr val="tx1">
                  <a:lumMod val="50000"/>
                </a:schemeClr>
              </a:buClr>
              <a:buFont typeface="+mj-lt"/>
              <a:buAutoNum type="arabicPeriod"/>
            </a:pPr>
            <a:endParaRPr lang="en-US" sz="2800" dirty="0"/>
          </a:p>
          <a:p>
            <a:pPr marL="517525" indent="-517525">
              <a:buClr>
                <a:schemeClr val="tx1">
                  <a:lumMod val="50000"/>
                </a:schemeClr>
              </a:buClr>
              <a:buFont typeface="+mj-lt"/>
              <a:buAutoNum type="arabicPeriod"/>
            </a:pPr>
            <a:r>
              <a:rPr lang="en-US" sz="2800" dirty="0" smtClean="0"/>
              <a:t>Create a secondary schedule for the quarter – (three-month increments)</a:t>
            </a:r>
          </a:p>
          <a:p>
            <a:pPr marL="517525" indent="-517525">
              <a:buClr>
                <a:schemeClr val="tx1">
                  <a:lumMod val="50000"/>
                </a:schemeClr>
              </a:buClr>
              <a:buFont typeface="+mj-lt"/>
              <a:buAutoNum type="arabicPeriod"/>
            </a:pPr>
            <a:endParaRPr lang="en-US" sz="2800" dirty="0"/>
          </a:p>
          <a:p>
            <a:pPr marL="517525" indent="-517525">
              <a:buClr>
                <a:schemeClr val="tx1">
                  <a:lumMod val="50000"/>
                </a:schemeClr>
              </a:buClr>
              <a:buFont typeface="+mj-lt"/>
              <a:buAutoNum type="arabicPeriod"/>
            </a:pPr>
            <a:r>
              <a:rPr lang="en-US" sz="2800" dirty="0" smtClean="0"/>
              <a:t>Create a primary schedule</a:t>
            </a:r>
          </a:p>
          <a:p>
            <a:pPr marL="917575" lvl="1" indent="-517525">
              <a:buClr>
                <a:schemeClr val="tx1">
                  <a:lumMod val="50000"/>
                </a:schemeClr>
              </a:buClr>
              <a:buFont typeface="+mj-lt"/>
              <a:buAutoNum type="arabicPeriod"/>
            </a:pPr>
            <a:r>
              <a:rPr lang="en-US" sz="2400" dirty="0" smtClean="0"/>
              <a:t>Monthly</a:t>
            </a:r>
          </a:p>
          <a:p>
            <a:pPr marL="917575" lvl="1" indent="-517525">
              <a:buClr>
                <a:schemeClr val="tx1">
                  <a:lumMod val="50000"/>
                </a:schemeClr>
              </a:buClr>
              <a:buFont typeface="+mj-lt"/>
              <a:buAutoNum type="arabicPeriod"/>
            </a:pPr>
            <a:r>
              <a:rPr lang="en-US" sz="2400" dirty="0" smtClean="0"/>
              <a:t>Weekly</a:t>
            </a:r>
          </a:p>
          <a:p>
            <a:pPr marL="0" indent="0">
              <a:buClr>
                <a:schemeClr val="tx1">
                  <a:lumMod val="50000"/>
                </a:schemeClr>
              </a:buClr>
              <a:buNone/>
            </a:pPr>
            <a:endParaRPr lang="en-US" sz="2800" dirty="0"/>
          </a:p>
          <a:p>
            <a:pPr marL="0" indent="0">
              <a:buClr>
                <a:schemeClr val="tx1">
                  <a:lumMod val="50000"/>
                </a:schemeClr>
              </a:buClr>
              <a:buNone/>
            </a:pPr>
            <a:endParaRPr lang="en-US" sz="3200" dirty="0"/>
          </a:p>
        </p:txBody>
      </p:sp>
    </p:spTree>
    <p:extLst>
      <p:ext uri="{BB962C8B-B14F-4D97-AF65-F5344CB8AC3E}">
        <p14:creationId xmlns:p14="http://schemas.microsoft.com/office/powerpoint/2010/main" val="39022576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57188"/>
            <a:ext cx="7993063" cy="1166812"/>
          </a:xfrm>
        </p:spPr>
        <p:txBody>
          <a:bodyPr/>
          <a:lstStyle/>
          <a:p>
            <a:pPr algn="ctr"/>
            <a:r>
              <a:rPr lang="en-US" sz="4000" dirty="0" smtClean="0">
                <a:effectLst/>
              </a:rPr>
              <a:t>The General Calendar                </a:t>
            </a:r>
            <a:r>
              <a:rPr lang="en-US" sz="3600" dirty="0" smtClean="0">
                <a:effectLst/>
              </a:rPr>
              <a:t>(The Year Ahead)</a:t>
            </a:r>
            <a:endParaRPr lang="en-US" sz="3600" dirty="0">
              <a:effectLst/>
            </a:endParaRPr>
          </a:p>
        </p:txBody>
      </p:sp>
      <p:sp>
        <p:nvSpPr>
          <p:cNvPr id="3" name="Content Placeholder 2"/>
          <p:cNvSpPr>
            <a:spLocks noGrp="1"/>
          </p:cNvSpPr>
          <p:nvPr>
            <p:ph idx="1"/>
          </p:nvPr>
        </p:nvSpPr>
        <p:spPr/>
        <p:txBody>
          <a:bodyPr/>
          <a:lstStyle/>
          <a:p>
            <a:pPr>
              <a:buClr>
                <a:schemeClr val="tx1">
                  <a:lumMod val="50000"/>
                </a:schemeClr>
              </a:buClr>
              <a:buFont typeface="Arial" pitchFamily="34" charset="0"/>
              <a:buChar char="•"/>
            </a:pPr>
            <a:r>
              <a:rPr lang="en-US" sz="2800" dirty="0" smtClean="0"/>
              <a:t>Family Dates – (birthdays, anniversaries, graduations, vacations)</a:t>
            </a:r>
          </a:p>
          <a:p>
            <a:pPr>
              <a:buClr>
                <a:schemeClr val="tx1">
                  <a:lumMod val="50000"/>
                </a:schemeClr>
              </a:buClr>
              <a:buFont typeface="Arial" pitchFamily="34" charset="0"/>
              <a:buChar char="•"/>
            </a:pPr>
            <a:r>
              <a:rPr lang="en-US" sz="2800" dirty="0" smtClean="0"/>
              <a:t>Work Obligations</a:t>
            </a:r>
          </a:p>
          <a:p>
            <a:pPr>
              <a:buClr>
                <a:schemeClr val="tx1">
                  <a:lumMod val="50000"/>
                </a:schemeClr>
              </a:buClr>
              <a:buFont typeface="Arial" pitchFamily="34" charset="0"/>
              <a:buChar char="•"/>
            </a:pPr>
            <a:r>
              <a:rPr lang="en-US" sz="2800" dirty="0" smtClean="0"/>
              <a:t>Religious Obligations</a:t>
            </a:r>
          </a:p>
          <a:p>
            <a:pPr>
              <a:buClr>
                <a:schemeClr val="tx1">
                  <a:lumMod val="50000"/>
                </a:schemeClr>
              </a:buClr>
              <a:buFont typeface="Arial" pitchFamily="34" charset="0"/>
              <a:buChar char="•"/>
            </a:pPr>
            <a:r>
              <a:rPr lang="en-US" sz="2800" dirty="0" smtClean="0"/>
              <a:t>MA Major Events – (World Conference, International Convention, Regional Conventions, Special Business Building Seminars, Product Symposium)</a:t>
            </a:r>
            <a:endParaRPr lang="en-US" sz="2400" dirty="0" smtClean="0"/>
          </a:p>
          <a:p>
            <a:pPr>
              <a:buClr>
                <a:schemeClr val="tx1">
                  <a:lumMod val="50000"/>
                </a:schemeClr>
              </a:buClr>
              <a:buFont typeface="Arial" pitchFamily="34" charset="0"/>
              <a:buChar char="•"/>
            </a:pPr>
            <a:endParaRPr lang="en-US" sz="2800" dirty="0"/>
          </a:p>
          <a:p>
            <a:pPr>
              <a:buClr>
                <a:schemeClr val="tx1">
                  <a:lumMod val="50000"/>
                </a:schemeClr>
              </a:buClr>
              <a:buFont typeface="Arial" pitchFamily="34" charset="0"/>
              <a:buChar char="•"/>
            </a:pPr>
            <a:endParaRPr lang="en-US" sz="3200" dirty="0"/>
          </a:p>
        </p:txBody>
      </p:sp>
    </p:spTree>
    <p:extLst>
      <p:ext uri="{BB962C8B-B14F-4D97-AF65-F5344CB8AC3E}">
        <p14:creationId xmlns:p14="http://schemas.microsoft.com/office/powerpoint/2010/main" val="28408445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57188"/>
            <a:ext cx="7993063" cy="1166812"/>
          </a:xfrm>
        </p:spPr>
        <p:txBody>
          <a:bodyPr/>
          <a:lstStyle/>
          <a:p>
            <a:pPr algn="ctr"/>
            <a:r>
              <a:rPr lang="en-US" sz="4000" dirty="0" smtClean="0">
                <a:effectLst/>
              </a:rPr>
              <a:t>The Quarterly Calendar</a:t>
            </a:r>
            <a:endParaRPr lang="en-US" sz="4000" dirty="0">
              <a:effectLst/>
            </a:endParaRPr>
          </a:p>
        </p:txBody>
      </p:sp>
      <p:sp>
        <p:nvSpPr>
          <p:cNvPr id="3" name="Content Placeholder 2"/>
          <p:cNvSpPr>
            <a:spLocks noGrp="1"/>
          </p:cNvSpPr>
          <p:nvPr>
            <p:ph idx="1"/>
          </p:nvPr>
        </p:nvSpPr>
        <p:spPr/>
        <p:txBody>
          <a:bodyPr/>
          <a:lstStyle/>
          <a:p>
            <a:pPr>
              <a:buClr>
                <a:schemeClr val="tx1">
                  <a:lumMod val="50000"/>
                </a:schemeClr>
              </a:buClr>
              <a:buFont typeface="Arial" pitchFamily="34" charset="0"/>
              <a:buChar char="•"/>
            </a:pPr>
            <a:r>
              <a:rPr lang="en-US" sz="2800" dirty="0" smtClean="0"/>
              <a:t>Local Seminars – (Charlotte NMTSS)</a:t>
            </a:r>
          </a:p>
          <a:p>
            <a:pPr>
              <a:buClr>
                <a:schemeClr val="tx1">
                  <a:lumMod val="50000"/>
                </a:schemeClr>
              </a:buClr>
              <a:buFont typeface="Arial" pitchFamily="34" charset="0"/>
              <a:buChar char="•"/>
            </a:pPr>
            <a:r>
              <a:rPr lang="en-US" sz="2800" dirty="0" smtClean="0"/>
              <a:t>UBPs – (UnFranchise Business Plans – Kernersville, North Carolina)</a:t>
            </a:r>
          </a:p>
          <a:p>
            <a:pPr>
              <a:buClr>
                <a:schemeClr val="tx1">
                  <a:lumMod val="50000"/>
                </a:schemeClr>
              </a:buClr>
              <a:buFont typeface="Arial" pitchFamily="34" charset="0"/>
              <a:buChar char="•"/>
            </a:pPr>
            <a:r>
              <a:rPr lang="en-US" sz="2800" dirty="0" smtClean="0"/>
              <a:t>University Major Overviews</a:t>
            </a:r>
          </a:p>
          <a:p>
            <a:pPr>
              <a:buClr>
                <a:schemeClr val="tx1">
                  <a:lumMod val="50000"/>
                </a:schemeClr>
              </a:buClr>
              <a:buFont typeface="Arial" pitchFamily="34" charset="0"/>
              <a:buChar char="•"/>
            </a:pPr>
            <a:r>
              <a:rPr lang="en-US" sz="2800" dirty="0" smtClean="0"/>
              <a:t>Product Trainings</a:t>
            </a:r>
          </a:p>
          <a:p>
            <a:pPr>
              <a:buClr>
                <a:schemeClr val="tx1">
                  <a:lumMod val="50000"/>
                </a:schemeClr>
              </a:buClr>
              <a:buFont typeface="Arial" pitchFamily="34" charset="0"/>
              <a:buChar char="•"/>
            </a:pPr>
            <a:r>
              <a:rPr lang="en-US" sz="2800" dirty="0" smtClean="0"/>
              <a:t>Core Working Hours – (these are the (2) three-hour blocks necessary to build the business, ABC Pattern, HBP, UBP, Product Previews, Online Shopping Parties, Showing the Plan; 2 on 1s)</a:t>
            </a:r>
            <a:endParaRPr lang="en-US" sz="3200" dirty="0"/>
          </a:p>
        </p:txBody>
      </p:sp>
    </p:spTree>
    <p:extLst>
      <p:ext uri="{BB962C8B-B14F-4D97-AF65-F5344CB8AC3E}">
        <p14:creationId xmlns:p14="http://schemas.microsoft.com/office/powerpoint/2010/main" val="368727356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57188"/>
            <a:ext cx="7993063" cy="1166812"/>
          </a:xfrm>
        </p:spPr>
        <p:txBody>
          <a:bodyPr/>
          <a:lstStyle/>
          <a:p>
            <a:pPr algn="ctr"/>
            <a:r>
              <a:rPr lang="en-US" sz="4000" dirty="0" smtClean="0">
                <a:effectLst/>
              </a:rPr>
              <a:t>The Monthly Calendar</a:t>
            </a:r>
            <a:endParaRPr lang="en-US" sz="4000" dirty="0">
              <a:effectLst/>
            </a:endParaRPr>
          </a:p>
        </p:txBody>
      </p:sp>
      <p:sp>
        <p:nvSpPr>
          <p:cNvPr id="3" name="Content Placeholder 2"/>
          <p:cNvSpPr>
            <a:spLocks noGrp="1"/>
          </p:cNvSpPr>
          <p:nvPr>
            <p:ph idx="1"/>
          </p:nvPr>
        </p:nvSpPr>
        <p:spPr/>
        <p:txBody>
          <a:bodyPr/>
          <a:lstStyle/>
          <a:p>
            <a:pPr>
              <a:buClr>
                <a:schemeClr val="tx1">
                  <a:lumMod val="50000"/>
                </a:schemeClr>
              </a:buClr>
              <a:buFont typeface="Arial" pitchFamily="34" charset="0"/>
              <a:buChar char="•"/>
            </a:pPr>
            <a:r>
              <a:rPr lang="en-US" sz="2800" dirty="0" smtClean="0"/>
              <a:t>Selected Work Schedule – (4 – 9 hours weekly)</a:t>
            </a:r>
          </a:p>
          <a:p>
            <a:pPr>
              <a:buClr>
                <a:schemeClr val="tx1">
                  <a:lumMod val="50000"/>
                </a:schemeClr>
              </a:buClr>
              <a:buFont typeface="Arial" pitchFamily="34" charset="0"/>
              <a:buChar char="•"/>
            </a:pPr>
            <a:r>
              <a:rPr lang="en-US" sz="2800" dirty="0" smtClean="0"/>
              <a:t>Initiating Names of Scheduled Appointments</a:t>
            </a:r>
            <a:endParaRPr lang="en-US" sz="3200" dirty="0"/>
          </a:p>
        </p:txBody>
      </p:sp>
      <p:sp>
        <p:nvSpPr>
          <p:cNvPr id="4" name="Title 1"/>
          <p:cNvSpPr txBox="1">
            <a:spLocks/>
          </p:cNvSpPr>
          <p:nvPr/>
        </p:nvSpPr>
        <p:spPr bwMode="auto">
          <a:xfrm>
            <a:off x="533400" y="3557588"/>
            <a:ext cx="7993063" cy="78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rebuchet MS" pitchFamily="34" charset="0"/>
                <a:ea typeface="+mj-ea"/>
                <a:cs typeface="+mj-cs"/>
              </a:defRPr>
            </a:lvl1pPr>
            <a:lvl2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Arial" charset="0"/>
              </a:defRPr>
            </a:lvl9pPr>
          </a:lstStyle>
          <a:p>
            <a:pPr algn="ctr"/>
            <a:r>
              <a:rPr lang="en-US" sz="4000" dirty="0" smtClean="0">
                <a:effectLst/>
              </a:rPr>
              <a:t>The Weekly Calendar</a:t>
            </a:r>
            <a:endParaRPr lang="en-US" sz="4000" dirty="0">
              <a:effectLst/>
            </a:endParaRPr>
          </a:p>
        </p:txBody>
      </p:sp>
      <p:sp>
        <p:nvSpPr>
          <p:cNvPr id="5" name="Content Placeholder 2"/>
          <p:cNvSpPr txBox="1">
            <a:spLocks/>
          </p:cNvSpPr>
          <p:nvPr/>
        </p:nvSpPr>
        <p:spPr bwMode="auto">
          <a:xfrm>
            <a:off x="692150" y="4748213"/>
            <a:ext cx="7993063" cy="127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00"/>
              </a:buClr>
              <a:buSzPct val="75000"/>
              <a:buFont typeface="Wingdings" pitchFamily="2" charset="2"/>
              <a:buChar char="n"/>
              <a:defRPr kumimoji="1" sz="32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6600"/>
              </a:buClr>
              <a:buSzPct val="75000"/>
              <a:buFont typeface="Wingdings" pitchFamily="2" charset="2"/>
              <a:buChar char="n"/>
              <a:defRPr kumimoji="1" sz="2800">
                <a:solidFill>
                  <a:schemeClr val="tx1"/>
                </a:solidFill>
                <a:latin typeface="Trebuchet MS" pitchFamily="34" charset="0"/>
              </a:defRPr>
            </a:lvl2pPr>
            <a:lvl3pPr marL="1143000" indent="-228600" algn="l" rtl="0" eaLnBrk="1" fontAlgn="base" hangingPunct="1">
              <a:spcBef>
                <a:spcPct val="20000"/>
              </a:spcBef>
              <a:spcAft>
                <a:spcPct val="0"/>
              </a:spcAft>
              <a:buClr>
                <a:srgbClr val="006600"/>
              </a:buClr>
              <a:buSzPct val="75000"/>
              <a:buFont typeface="Wingdings" pitchFamily="2" charset="2"/>
              <a:buChar char="n"/>
              <a:defRPr kumimoji="1" sz="2400">
                <a:solidFill>
                  <a:schemeClr val="tx1"/>
                </a:solidFill>
                <a:latin typeface="Trebuchet MS" pitchFamily="34" charset="0"/>
              </a:defRPr>
            </a:lvl3pPr>
            <a:lvl4pPr marL="16002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Trebuchet MS" pitchFamily="34" charset="0"/>
              </a:defRPr>
            </a:lvl4pPr>
            <a:lvl5pPr marL="20574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Trebuchet MS" pitchFamily="34" charset="0"/>
              </a:defRPr>
            </a:lvl5pPr>
            <a:lvl6pPr marL="25146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6600"/>
              </a:buClr>
              <a:buSzPct val="75000"/>
              <a:buFont typeface="Wingdings" pitchFamily="2" charset="2"/>
              <a:buChar char="n"/>
              <a:defRPr kumimoji="1" sz="2000">
                <a:solidFill>
                  <a:schemeClr val="tx1"/>
                </a:solidFill>
                <a:latin typeface="+mn-lt"/>
              </a:defRPr>
            </a:lvl9pPr>
          </a:lstStyle>
          <a:p>
            <a:pPr>
              <a:buClr>
                <a:schemeClr val="tx1">
                  <a:lumMod val="50000"/>
                </a:schemeClr>
              </a:buClr>
              <a:buFont typeface="Arial" pitchFamily="34" charset="0"/>
              <a:buChar char="•"/>
            </a:pPr>
            <a:r>
              <a:rPr lang="en-US" sz="2800" dirty="0" smtClean="0"/>
              <a:t>Inserting the details</a:t>
            </a:r>
          </a:p>
          <a:p>
            <a:pPr>
              <a:buClr>
                <a:schemeClr val="tx1">
                  <a:lumMod val="50000"/>
                </a:schemeClr>
              </a:buClr>
              <a:buFont typeface="Arial" pitchFamily="34" charset="0"/>
              <a:buChar char="•"/>
            </a:pPr>
            <a:r>
              <a:rPr lang="en-US" sz="2800" dirty="0" smtClean="0"/>
              <a:t>Initiating the follow-up details</a:t>
            </a:r>
            <a:endParaRPr lang="en-US" dirty="0"/>
          </a:p>
        </p:txBody>
      </p:sp>
    </p:spTree>
    <p:extLst>
      <p:ext uri="{BB962C8B-B14F-4D97-AF65-F5344CB8AC3E}">
        <p14:creationId xmlns:p14="http://schemas.microsoft.com/office/powerpoint/2010/main" val="862642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Production and Efficiency of…</a:t>
            </a:r>
            <a:endParaRPr lang="en-US" dirty="0">
              <a:effectLst/>
            </a:endParaRPr>
          </a:p>
        </p:txBody>
      </p:sp>
      <p:sp>
        <p:nvSpPr>
          <p:cNvPr id="3" name="Content Placeholder 2"/>
          <p:cNvSpPr>
            <a:spLocks noGrp="1"/>
          </p:cNvSpPr>
          <p:nvPr>
            <p:ph idx="1"/>
          </p:nvPr>
        </p:nvSpPr>
        <p:spPr>
          <a:xfrm>
            <a:off x="539750" y="1700213"/>
            <a:ext cx="7993063" cy="4319587"/>
          </a:xfrm>
        </p:spPr>
        <p:txBody>
          <a:bodyPr/>
          <a:lstStyle/>
          <a:p>
            <a:pPr>
              <a:buClr>
                <a:schemeClr val="tx1">
                  <a:lumMod val="50000"/>
                </a:schemeClr>
              </a:buClr>
              <a:buSzPct val="100000"/>
              <a:buFont typeface="Arial" pitchFamily="34" charset="0"/>
              <a:buChar char="•"/>
            </a:pPr>
            <a:r>
              <a:rPr lang="en-US" dirty="0" smtClean="0"/>
              <a:t>Residual Income</a:t>
            </a:r>
          </a:p>
          <a:p>
            <a:pPr lvl="1">
              <a:buClr>
                <a:schemeClr val="tx1">
                  <a:lumMod val="50000"/>
                </a:schemeClr>
              </a:buClr>
              <a:buSzPct val="100000"/>
              <a:buFont typeface="Arial" pitchFamily="34" charset="0"/>
              <a:buChar char="•"/>
            </a:pPr>
            <a:r>
              <a:rPr lang="en-US" dirty="0" smtClean="0"/>
              <a:t>Building your List</a:t>
            </a:r>
          </a:p>
          <a:p>
            <a:pPr lvl="2">
              <a:buClr>
                <a:schemeClr val="tx1">
                  <a:lumMod val="50000"/>
                </a:schemeClr>
              </a:buClr>
              <a:buSzPct val="100000"/>
              <a:buFont typeface="Arial" pitchFamily="34" charset="0"/>
              <a:buChar char="•"/>
            </a:pPr>
            <a:r>
              <a:rPr lang="en-US" dirty="0" smtClean="0"/>
              <a:t>Facebook </a:t>
            </a:r>
            <a:r>
              <a:rPr lang="en-US" dirty="0"/>
              <a:t>T</a:t>
            </a:r>
            <a:r>
              <a:rPr lang="en-US" dirty="0" smtClean="0"/>
              <a:t>ime – (identifying possibilities)</a:t>
            </a:r>
          </a:p>
          <a:p>
            <a:pPr lvl="1">
              <a:buClr>
                <a:schemeClr val="tx1">
                  <a:lumMod val="50000"/>
                </a:schemeClr>
              </a:buClr>
              <a:buSzPct val="100000"/>
              <a:buFont typeface="Arial" pitchFamily="34" charset="0"/>
              <a:buChar char="•"/>
            </a:pPr>
            <a:r>
              <a:rPr lang="en-US" dirty="0" smtClean="0"/>
              <a:t>Number of Approaches</a:t>
            </a:r>
          </a:p>
          <a:p>
            <a:pPr lvl="1">
              <a:buClr>
                <a:schemeClr val="tx1">
                  <a:lumMod val="50000"/>
                </a:schemeClr>
              </a:buClr>
              <a:buSzPct val="100000"/>
              <a:buFont typeface="Arial" pitchFamily="34" charset="0"/>
              <a:buChar char="•"/>
            </a:pPr>
            <a:r>
              <a:rPr lang="en-US" dirty="0" smtClean="0"/>
              <a:t>Number of Appointments Booked</a:t>
            </a:r>
          </a:p>
          <a:p>
            <a:pPr lvl="1">
              <a:buClr>
                <a:schemeClr val="tx1">
                  <a:lumMod val="50000"/>
                </a:schemeClr>
              </a:buClr>
              <a:buSzPct val="100000"/>
              <a:buFont typeface="Arial" pitchFamily="34" charset="0"/>
              <a:buChar char="•"/>
            </a:pPr>
            <a:r>
              <a:rPr lang="en-US" dirty="0" smtClean="0"/>
              <a:t>Number of Plans Shown</a:t>
            </a:r>
          </a:p>
          <a:p>
            <a:pPr lvl="1">
              <a:buClr>
                <a:schemeClr val="tx1">
                  <a:lumMod val="50000"/>
                </a:schemeClr>
              </a:buClr>
              <a:buSzPct val="100000"/>
              <a:buFont typeface="Arial" pitchFamily="34" charset="0"/>
              <a:buChar char="•"/>
            </a:pPr>
            <a:r>
              <a:rPr lang="en-US" dirty="0" smtClean="0"/>
              <a:t>Retailing</a:t>
            </a:r>
          </a:p>
          <a:p>
            <a:pPr lvl="1">
              <a:buClr>
                <a:schemeClr val="tx1">
                  <a:lumMod val="50000"/>
                </a:schemeClr>
              </a:buClr>
              <a:buSzPct val="100000"/>
              <a:buFont typeface="Arial" pitchFamily="34" charset="0"/>
              <a:buChar char="•"/>
            </a:pPr>
            <a:r>
              <a:rPr lang="en-US" dirty="0" smtClean="0"/>
              <a:t>Recruiting</a:t>
            </a:r>
            <a:endParaRPr lang="en-US" dirty="0"/>
          </a:p>
        </p:txBody>
      </p:sp>
    </p:spTree>
    <p:extLst>
      <p:ext uri="{BB962C8B-B14F-4D97-AF65-F5344CB8AC3E}">
        <p14:creationId xmlns:p14="http://schemas.microsoft.com/office/powerpoint/2010/main" val="20725839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1" y="792480"/>
            <a:ext cx="9244801"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7981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 y="838200"/>
            <a:ext cx="9244801"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4850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 y="792480"/>
            <a:ext cx="9244801"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8191" y="967770"/>
            <a:ext cx="1755609" cy="400110"/>
          </a:xfrm>
          <a:prstGeom prst="rect">
            <a:avLst/>
          </a:prstGeom>
          <a:noFill/>
        </p:spPr>
        <p:txBody>
          <a:bodyPr wrap="none" rtlCol="0">
            <a:spAutoFit/>
          </a:bodyPr>
          <a:lstStyle/>
          <a:p>
            <a:r>
              <a:rPr lang="en-US" sz="2000" dirty="0" smtClean="0">
                <a:solidFill>
                  <a:srgbClr val="1C1C1C"/>
                </a:solidFill>
              </a:rPr>
              <a:t>EXPERIENCE</a:t>
            </a:r>
            <a:endParaRPr lang="en-US" sz="2000" dirty="0">
              <a:solidFill>
                <a:srgbClr val="1C1C1C"/>
              </a:solidFill>
            </a:endParaRPr>
          </a:p>
        </p:txBody>
      </p:sp>
      <p:sp>
        <p:nvSpPr>
          <p:cNvPr id="5" name="TextBox 4"/>
          <p:cNvSpPr txBox="1"/>
          <p:nvPr/>
        </p:nvSpPr>
        <p:spPr>
          <a:xfrm>
            <a:off x="6705600" y="939225"/>
            <a:ext cx="934871" cy="584775"/>
          </a:xfrm>
          <a:prstGeom prst="rect">
            <a:avLst/>
          </a:prstGeom>
          <a:noFill/>
        </p:spPr>
        <p:txBody>
          <a:bodyPr wrap="none" rtlCol="0">
            <a:spAutoFit/>
          </a:bodyPr>
          <a:lstStyle/>
          <a:p>
            <a:pPr algn="r"/>
            <a:r>
              <a:rPr lang="en-US" sz="1600" dirty="0" smtClean="0">
                <a:solidFill>
                  <a:srgbClr val="1C1C1C"/>
                </a:solidFill>
              </a:rPr>
              <a:t>MARCH</a:t>
            </a:r>
          </a:p>
          <a:p>
            <a:pPr algn="r"/>
            <a:r>
              <a:rPr lang="en-US" sz="1600" dirty="0" smtClean="0">
                <a:solidFill>
                  <a:srgbClr val="1C1C1C"/>
                </a:solidFill>
              </a:rPr>
              <a:t>2012</a:t>
            </a:r>
            <a:endParaRPr lang="en-US" sz="1600" dirty="0">
              <a:solidFill>
                <a:srgbClr val="1C1C1C"/>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89" t="14063" b="81016"/>
          <a:stretch/>
        </p:blipFill>
        <p:spPr bwMode="auto">
          <a:xfrm>
            <a:off x="1145309" y="1567873"/>
            <a:ext cx="8099492" cy="26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5363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57188"/>
            <a:ext cx="7993063" cy="1166812"/>
          </a:xfrm>
        </p:spPr>
        <p:txBody>
          <a:bodyPr/>
          <a:lstStyle/>
          <a:p>
            <a:pPr algn="ctr"/>
            <a:r>
              <a:rPr lang="en-US" sz="4000" dirty="0" smtClean="0">
                <a:effectLst/>
              </a:rPr>
              <a:t>Measure / Monitor                   </a:t>
            </a:r>
            <a:r>
              <a:rPr lang="en-US" sz="3200" dirty="0" smtClean="0">
                <a:effectLst/>
              </a:rPr>
              <a:t>Your Output Quarterly – (Use The PRM)</a:t>
            </a:r>
            <a:endParaRPr lang="en-US" sz="3200" dirty="0">
              <a:effectLst/>
            </a:endParaRPr>
          </a:p>
        </p:txBody>
      </p:sp>
      <p:sp>
        <p:nvSpPr>
          <p:cNvPr id="3" name="Content Placeholder 2"/>
          <p:cNvSpPr>
            <a:spLocks noGrp="1"/>
          </p:cNvSpPr>
          <p:nvPr>
            <p:ph idx="1"/>
          </p:nvPr>
        </p:nvSpPr>
        <p:spPr/>
        <p:txBody>
          <a:bodyPr/>
          <a:lstStyle/>
          <a:p>
            <a:pPr>
              <a:buClr>
                <a:schemeClr val="tx1">
                  <a:lumMod val="50000"/>
                </a:schemeClr>
              </a:buClr>
              <a:buFont typeface="Arial" pitchFamily="34" charset="0"/>
              <a:buChar char="•"/>
            </a:pPr>
            <a:r>
              <a:rPr lang="en-US" sz="2800" dirty="0" smtClean="0"/>
              <a:t>Number of Appointments Booked</a:t>
            </a:r>
          </a:p>
          <a:p>
            <a:pPr>
              <a:buClr>
                <a:schemeClr val="tx1">
                  <a:lumMod val="50000"/>
                </a:schemeClr>
              </a:buClr>
              <a:buFont typeface="Arial" pitchFamily="34" charset="0"/>
              <a:buChar char="•"/>
            </a:pPr>
            <a:r>
              <a:rPr lang="en-US" sz="2800" dirty="0" smtClean="0"/>
              <a:t>Number of Appointments Completed</a:t>
            </a:r>
          </a:p>
          <a:p>
            <a:pPr>
              <a:buClr>
                <a:schemeClr val="tx1">
                  <a:lumMod val="50000"/>
                </a:schemeClr>
              </a:buClr>
              <a:buFont typeface="Arial" pitchFamily="34" charset="0"/>
              <a:buChar char="•"/>
            </a:pPr>
            <a:r>
              <a:rPr lang="en-US" sz="2800" dirty="0" smtClean="0"/>
              <a:t>List the Outcomes of the Appointments</a:t>
            </a:r>
          </a:p>
          <a:p>
            <a:pPr lvl="1">
              <a:buClr>
                <a:schemeClr val="tx1">
                  <a:lumMod val="50000"/>
                </a:schemeClr>
              </a:buClr>
              <a:buFont typeface="Arial" pitchFamily="34" charset="0"/>
              <a:buChar char="•"/>
            </a:pPr>
            <a:r>
              <a:rPr lang="en-US" sz="2400" dirty="0" smtClean="0"/>
              <a:t>Track the follow-up appointments booked – (post the details)</a:t>
            </a:r>
          </a:p>
          <a:p>
            <a:pPr>
              <a:buClr>
                <a:schemeClr val="tx1">
                  <a:lumMod val="50000"/>
                </a:schemeClr>
              </a:buClr>
              <a:buFont typeface="Arial" pitchFamily="34" charset="0"/>
              <a:buChar char="•"/>
            </a:pPr>
            <a:r>
              <a:rPr lang="en-US" sz="3200" dirty="0" smtClean="0"/>
              <a:t>What was the final outcome…</a:t>
            </a:r>
          </a:p>
          <a:p>
            <a:pPr lvl="1">
              <a:buClr>
                <a:schemeClr val="tx1">
                  <a:lumMod val="50000"/>
                </a:schemeClr>
              </a:buClr>
              <a:buFont typeface="Arial" pitchFamily="34" charset="0"/>
              <a:buChar char="•"/>
            </a:pPr>
            <a:r>
              <a:rPr lang="en-US" sz="2400" dirty="0" smtClean="0"/>
              <a:t>New Customers</a:t>
            </a:r>
          </a:p>
          <a:p>
            <a:pPr lvl="1">
              <a:buClr>
                <a:schemeClr val="tx1">
                  <a:lumMod val="50000"/>
                </a:schemeClr>
              </a:buClr>
              <a:buFont typeface="Arial" pitchFamily="34" charset="0"/>
              <a:buChar char="•"/>
            </a:pPr>
            <a:r>
              <a:rPr lang="en-US" sz="2400" dirty="0" smtClean="0"/>
              <a:t>New Distributors</a:t>
            </a:r>
          </a:p>
          <a:p>
            <a:pPr lvl="1">
              <a:buClr>
                <a:schemeClr val="tx1">
                  <a:lumMod val="50000"/>
                </a:schemeClr>
              </a:buClr>
              <a:buFont typeface="Arial" pitchFamily="34" charset="0"/>
              <a:buChar char="•"/>
            </a:pPr>
            <a:r>
              <a:rPr lang="en-US" sz="2400" dirty="0" smtClean="0"/>
              <a:t>Back in the Jar</a:t>
            </a:r>
            <a:endParaRPr lang="en-US" sz="2400" dirty="0"/>
          </a:p>
        </p:txBody>
      </p:sp>
    </p:spTree>
    <p:extLst>
      <p:ext uri="{BB962C8B-B14F-4D97-AF65-F5344CB8AC3E}">
        <p14:creationId xmlns:p14="http://schemas.microsoft.com/office/powerpoint/2010/main" val="1522016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57188"/>
            <a:ext cx="7993063" cy="1166812"/>
          </a:xfrm>
        </p:spPr>
        <p:txBody>
          <a:bodyPr/>
          <a:lstStyle/>
          <a:p>
            <a:pPr algn="ctr"/>
            <a:r>
              <a:rPr lang="en-US" sz="4000" dirty="0" smtClean="0">
                <a:effectLst/>
              </a:rPr>
              <a:t>Make The Necessary Adjustments</a:t>
            </a:r>
            <a:endParaRPr lang="en-US" sz="3200" dirty="0">
              <a:effectLst/>
            </a:endParaRPr>
          </a:p>
        </p:txBody>
      </p:sp>
      <p:sp>
        <p:nvSpPr>
          <p:cNvPr id="3" name="Content Placeholder 2"/>
          <p:cNvSpPr>
            <a:spLocks noGrp="1"/>
          </p:cNvSpPr>
          <p:nvPr>
            <p:ph idx="1"/>
          </p:nvPr>
        </p:nvSpPr>
        <p:spPr/>
        <p:txBody>
          <a:bodyPr/>
          <a:lstStyle/>
          <a:p>
            <a:pPr>
              <a:buClr>
                <a:schemeClr val="tx1">
                  <a:lumMod val="50000"/>
                </a:schemeClr>
              </a:buClr>
              <a:buFont typeface="Arial" pitchFamily="34" charset="0"/>
              <a:buChar char="•"/>
            </a:pPr>
            <a:r>
              <a:rPr lang="en-US" sz="2800" dirty="0" smtClean="0"/>
              <a:t>Review with Senior Business Partner or Mentor</a:t>
            </a:r>
          </a:p>
          <a:p>
            <a:pPr>
              <a:buClr>
                <a:schemeClr val="tx1">
                  <a:lumMod val="50000"/>
                </a:schemeClr>
              </a:buClr>
              <a:buFont typeface="Arial" pitchFamily="34" charset="0"/>
              <a:buChar char="•"/>
            </a:pPr>
            <a:r>
              <a:rPr lang="en-US" sz="2800" dirty="0" smtClean="0"/>
              <a:t>Discuss the good and areas for improvement</a:t>
            </a:r>
          </a:p>
          <a:p>
            <a:pPr>
              <a:buClr>
                <a:schemeClr val="tx1">
                  <a:lumMod val="50000"/>
                </a:schemeClr>
              </a:buClr>
              <a:buFont typeface="Arial" pitchFamily="34" charset="0"/>
              <a:buChar char="•"/>
            </a:pPr>
            <a:r>
              <a:rPr lang="en-US" sz="2800" dirty="0" smtClean="0"/>
              <a:t>Determine the necessary course of action – (could be a special training to attend or setting 2 on 1s, to bring your mentor into the equation)</a:t>
            </a:r>
          </a:p>
          <a:p>
            <a:pPr>
              <a:buClr>
                <a:schemeClr val="tx1">
                  <a:lumMod val="50000"/>
                </a:schemeClr>
              </a:buClr>
              <a:buFont typeface="Arial" pitchFamily="34" charset="0"/>
              <a:buChar char="•"/>
            </a:pPr>
            <a:r>
              <a:rPr lang="en-US" sz="2800" dirty="0" smtClean="0"/>
              <a:t>Reset your plan of action</a:t>
            </a:r>
          </a:p>
          <a:p>
            <a:pPr>
              <a:buClr>
                <a:schemeClr val="tx1">
                  <a:lumMod val="50000"/>
                </a:schemeClr>
              </a:buClr>
              <a:buFont typeface="Arial" pitchFamily="34" charset="0"/>
              <a:buChar char="•"/>
            </a:pPr>
            <a:r>
              <a:rPr lang="en-US" sz="2800" dirty="0" smtClean="0"/>
              <a:t>Focus and execute</a:t>
            </a:r>
            <a:endParaRPr lang="en-US" sz="2400" dirty="0"/>
          </a:p>
        </p:txBody>
      </p:sp>
    </p:spTree>
    <p:extLst>
      <p:ext uri="{BB962C8B-B14F-4D97-AF65-F5344CB8AC3E}">
        <p14:creationId xmlns:p14="http://schemas.microsoft.com/office/powerpoint/2010/main" val="14325217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57188"/>
            <a:ext cx="7993063" cy="1166812"/>
          </a:xfrm>
        </p:spPr>
        <p:txBody>
          <a:bodyPr/>
          <a:lstStyle/>
          <a:p>
            <a:pPr algn="ctr"/>
            <a:r>
              <a:rPr lang="en-US" sz="3600" i="1" dirty="0" smtClean="0">
                <a:effectLst/>
              </a:rPr>
              <a:t>Leadership                                     and The Role of Time Management</a:t>
            </a:r>
            <a:endParaRPr lang="en-US" sz="2800" i="1" dirty="0">
              <a:effectLst/>
            </a:endParaRPr>
          </a:p>
        </p:txBody>
      </p:sp>
      <p:sp>
        <p:nvSpPr>
          <p:cNvPr id="3" name="Content Placeholder 2"/>
          <p:cNvSpPr>
            <a:spLocks noGrp="1"/>
          </p:cNvSpPr>
          <p:nvPr>
            <p:ph idx="1"/>
          </p:nvPr>
        </p:nvSpPr>
        <p:spPr>
          <a:xfrm>
            <a:off x="609600" y="2065973"/>
            <a:ext cx="3962400" cy="3572827"/>
          </a:xfrm>
        </p:spPr>
        <p:txBody>
          <a:bodyPr/>
          <a:lstStyle/>
          <a:p>
            <a:pPr marL="0" indent="0" algn="ctr">
              <a:buClr>
                <a:schemeClr val="tx1">
                  <a:lumMod val="50000"/>
                </a:schemeClr>
              </a:buClr>
              <a:buNone/>
            </a:pPr>
            <a:r>
              <a:rPr lang="en-US" dirty="0" smtClean="0"/>
              <a:t>Providing the solution through a logical course of action to improve can make the difference between success and failure.</a:t>
            </a:r>
            <a:endParaRPr lang="en-US" sz="2800" dirty="0"/>
          </a:p>
        </p:txBody>
      </p:sp>
      <p:pic>
        <p:nvPicPr>
          <p:cNvPr id="4" name="Picture 2" descr="JRs Favorite Statue"/>
          <p:cNvPicPr>
            <a:picLocks noChangeAspect="1" noChangeArrowheads="1"/>
          </p:cNvPicPr>
          <p:nvPr/>
        </p:nvPicPr>
        <p:blipFill>
          <a:blip r:embed="rId2" cstate="print"/>
          <a:srcRect/>
          <a:stretch>
            <a:fillRect/>
          </a:stretch>
        </p:blipFill>
        <p:spPr bwMode="auto">
          <a:xfrm>
            <a:off x="5181600" y="1524000"/>
            <a:ext cx="3819391" cy="5303520"/>
          </a:xfrm>
          <a:prstGeom prst="rect">
            <a:avLst/>
          </a:prstGeom>
          <a:ln>
            <a:noFill/>
          </a:ln>
          <a:effectLst>
            <a:outerShdw blurRad="190500" algn="tl" rotWithShape="0">
              <a:srgbClr val="000000">
                <a:alpha val="70000"/>
              </a:srgbClr>
            </a:outerShdw>
            <a:softEdge rad="317500"/>
          </a:effectLst>
        </p:spPr>
      </p:pic>
    </p:spTree>
    <p:extLst>
      <p:ext uri="{BB962C8B-B14F-4D97-AF65-F5344CB8AC3E}">
        <p14:creationId xmlns:p14="http://schemas.microsoft.com/office/powerpoint/2010/main" val="8157977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p:txBody>
          <a:bodyPr/>
          <a:lstStyle/>
          <a:p>
            <a:r>
              <a:rPr lang="en-US" dirty="0" smtClean="0">
                <a:effectLst/>
              </a:rPr>
              <a:t>LEADERSHIP</a:t>
            </a:r>
            <a:endParaRPr lang="en-US" dirty="0">
              <a:effectLst/>
            </a:endParaRPr>
          </a:p>
        </p:txBody>
      </p:sp>
      <p:sp>
        <p:nvSpPr>
          <p:cNvPr id="141315" name="Rectangle 3"/>
          <p:cNvSpPr>
            <a:spLocks noGrp="1" noChangeArrowheads="1"/>
          </p:cNvSpPr>
          <p:nvPr>
            <p:ph type="subTitle" idx="1"/>
          </p:nvPr>
        </p:nvSpPr>
        <p:spPr>
          <a:xfrm>
            <a:off x="539750" y="4327525"/>
            <a:ext cx="8451850" cy="757238"/>
          </a:xfrm>
        </p:spPr>
        <p:txBody>
          <a:bodyPr/>
          <a:lstStyle/>
          <a:p>
            <a:r>
              <a:rPr lang="en-US" sz="3200" dirty="0" smtClean="0">
                <a:effectLst/>
              </a:rPr>
              <a:t>and The Role of </a:t>
            </a:r>
            <a:r>
              <a:rPr lang="en-US" sz="4400" dirty="0" smtClean="0">
                <a:effectLst/>
              </a:rPr>
              <a:t>“Time Management”</a:t>
            </a:r>
            <a:endParaRPr lang="en-US" sz="4400" dirty="0">
              <a:effectLst/>
            </a:endParaRPr>
          </a:p>
        </p:txBody>
      </p:sp>
    </p:spTree>
    <p:extLst>
      <p:ext uri="{BB962C8B-B14F-4D97-AF65-F5344CB8AC3E}">
        <p14:creationId xmlns:p14="http://schemas.microsoft.com/office/powerpoint/2010/main" val="1712576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Production and Efficiency of…</a:t>
            </a:r>
            <a:endParaRPr lang="en-US" dirty="0">
              <a:effectLst/>
            </a:endParaRPr>
          </a:p>
        </p:txBody>
      </p:sp>
      <p:sp>
        <p:nvSpPr>
          <p:cNvPr id="3" name="Content Placeholder 2"/>
          <p:cNvSpPr>
            <a:spLocks noGrp="1"/>
          </p:cNvSpPr>
          <p:nvPr>
            <p:ph idx="1"/>
          </p:nvPr>
        </p:nvSpPr>
        <p:spPr>
          <a:xfrm>
            <a:off x="539750" y="1700213"/>
            <a:ext cx="7993063" cy="4319587"/>
          </a:xfrm>
        </p:spPr>
        <p:txBody>
          <a:bodyPr/>
          <a:lstStyle/>
          <a:p>
            <a:pPr>
              <a:buClr>
                <a:schemeClr val="tx1">
                  <a:lumMod val="50000"/>
                </a:schemeClr>
              </a:buClr>
              <a:buSzPct val="100000"/>
              <a:buFont typeface="Arial" pitchFamily="34" charset="0"/>
              <a:buChar char="•"/>
            </a:pPr>
            <a:r>
              <a:rPr lang="en-US" dirty="0" smtClean="0"/>
              <a:t>Selling Tickets</a:t>
            </a:r>
          </a:p>
          <a:p>
            <a:pPr>
              <a:buClr>
                <a:schemeClr val="tx1">
                  <a:lumMod val="50000"/>
                </a:schemeClr>
              </a:buClr>
              <a:buSzPct val="100000"/>
              <a:buFont typeface="Arial" pitchFamily="34" charset="0"/>
              <a:buChar char="•"/>
            </a:pPr>
            <a:r>
              <a:rPr lang="en-US" dirty="0" smtClean="0"/>
              <a:t>Internet Marketing</a:t>
            </a:r>
          </a:p>
          <a:p>
            <a:pPr>
              <a:buClr>
                <a:schemeClr val="tx1">
                  <a:lumMod val="50000"/>
                </a:schemeClr>
              </a:buClr>
              <a:buSzPct val="100000"/>
              <a:buFont typeface="Arial" pitchFamily="34" charset="0"/>
              <a:buChar char="•"/>
            </a:pPr>
            <a:r>
              <a:rPr lang="en-US" dirty="0" smtClean="0"/>
              <a:t>Follow Up</a:t>
            </a:r>
          </a:p>
          <a:p>
            <a:pPr>
              <a:buClr>
                <a:schemeClr val="tx1">
                  <a:lumMod val="50000"/>
                </a:schemeClr>
              </a:buClr>
              <a:buSzPct val="100000"/>
              <a:buFont typeface="Arial" pitchFamily="34" charset="0"/>
              <a:buChar char="•"/>
            </a:pPr>
            <a:r>
              <a:rPr lang="en-US" dirty="0" smtClean="0"/>
              <a:t>Referrals</a:t>
            </a:r>
          </a:p>
          <a:p>
            <a:pPr>
              <a:buClr>
                <a:schemeClr val="tx1">
                  <a:lumMod val="50000"/>
                </a:schemeClr>
              </a:buClr>
              <a:buSzPct val="100000"/>
              <a:buFont typeface="Arial" pitchFamily="34" charset="0"/>
              <a:buChar char="•"/>
            </a:pPr>
            <a:r>
              <a:rPr lang="en-US" dirty="0" smtClean="0"/>
              <a:t>Cashback</a:t>
            </a:r>
          </a:p>
          <a:p>
            <a:pPr>
              <a:buClr>
                <a:schemeClr val="tx1">
                  <a:lumMod val="50000"/>
                </a:schemeClr>
              </a:buClr>
              <a:buSzPct val="100000"/>
              <a:buFont typeface="Arial" pitchFamily="34" charset="0"/>
              <a:buChar char="•"/>
            </a:pPr>
            <a:r>
              <a:rPr lang="en-US" dirty="0" smtClean="0"/>
              <a:t>Whatever…</a:t>
            </a:r>
            <a:endParaRPr lang="en-US" dirty="0"/>
          </a:p>
        </p:txBody>
      </p:sp>
    </p:spTree>
    <p:extLst>
      <p:ext uri="{BB962C8B-B14F-4D97-AF65-F5344CB8AC3E}">
        <p14:creationId xmlns:p14="http://schemas.microsoft.com/office/powerpoint/2010/main" val="86283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_behind_bars_anim.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3131" y="1008965"/>
            <a:ext cx="3975100" cy="47625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 name="Rectangle 2"/>
          <p:cNvSpPr/>
          <p:nvPr/>
        </p:nvSpPr>
        <p:spPr>
          <a:xfrm>
            <a:off x="151669" y="3573959"/>
            <a:ext cx="3734531" cy="769441"/>
          </a:xfrm>
          <a:prstGeom prst="rect">
            <a:avLst/>
          </a:prstGeom>
        </p:spPr>
        <p:txBody>
          <a:bodyPr wrap="square">
            <a:spAutoFit/>
          </a:bodyPr>
          <a:lstStyle/>
          <a:p>
            <a:pPr defTabSz="457200">
              <a:tabLst>
                <a:tab pos="112713" algn="l"/>
                <a:tab pos="227013" algn="l"/>
              </a:tabLst>
            </a:pPr>
            <a:r>
              <a:rPr lang="en-US" sz="4400" b="1" dirty="0">
                <a:solidFill>
                  <a:srgbClr val="0000FF"/>
                </a:solidFill>
              </a:rPr>
              <a:t> </a:t>
            </a:r>
            <a:endParaRPr lang="en-US" sz="4400" dirty="0">
              <a:solidFill>
                <a:srgbClr val="0000FF"/>
              </a:solidFill>
              <a:latin typeface="Trebuchet MS"/>
              <a:cs typeface="Trebuchet MS"/>
            </a:endParaRPr>
          </a:p>
        </p:txBody>
      </p:sp>
      <p:pic>
        <p:nvPicPr>
          <p:cNvPr id="5" name="Picture 4" descr="figure_behind_bars_anim.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257300"/>
            <a:ext cx="3975100" cy="47625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Picture 5" descr="figure_behind_bars_anim.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485900"/>
            <a:ext cx="3975100" cy="47625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Rectangle 1"/>
          <p:cNvSpPr/>
          <p:nvPr/>
        </p:nvSpPr>
        <p:spPr>
          <a:xfrm>
            <a:off x="1219200" y="152400"/>
            <a:ext cx="4426212" cy="923330"/>
          </a:xfrm>
          <a:prstGeom prst="rect">
            <a:avLst/>
          </a:prstGeom>
        </p:spPr>
        <p:txBody>
          <a:bodyPr wrap="none">
            <a:spAutoFit/>
          </a:bodyPr>
          <a:lstStyle/>
          <a:p>
            <a:r>
              <a:rPr lang="en-US" sz="5400" b="1" dirty="0" smtClean="0">
                <a:solidFill>
                  <a:schemeClr val="tx1">
                    <a:lumMod val="75000"/>
                  </a:schemeClr>
                </a:solidFill>
                <a:latin typeface="Trebuchet MS"/>
              </a:rPr>
              <a:t>BREAKOUT!!!</a:t>
            </a:r>
            <a:endParaRPr lang="en-US" sz="5400" dirty="0">
              <a:solidFill>
                <a:schemeClr val="tx1">
                  <a:lumMod val="75000"/>
                </a:schemeClr>
              </a:solidFill>
            </a:endParaRPr>
          </a:p>
        </p:txBody>
      </p:sp>
    </p:spTree>
    <p:extLst>
      <p:ext uri="{BB962C8B-B14F-4D97-AF65-F5344CB8AC3E}">
        <p14:creationId xmlns:p14="http://schemas.microsoft.com/office/powerpoint/2010/main" val="4218833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9000" fill="hold"/>
                                        <p:tgtEl>
                                          <p:spTgt spid="6"/>
                                        </p:tgtEl>
                                        <p:attrNameLst>
                                          <p:attrName>fillcolor</p:attrName>
                                        </p:attrNameLst>
                                      </p:cBhvr>
                                      <p:to>
                                        <a:schemeClr val="accent2"/>
                                      </p:to>
                                    </p:animClr>
                                    <p:set>
                                      <p:cBhvr>
                                        <p:cTn id="7" dur="9000" fill="hold"/>
                                        <p:tgtEl>
                                          <p:spTgt spid="6"/>
                                        </p:tgtEl>
                                        <p:attrNameLst>
                                          <p:attrName>fill.type</p:attrName>
                                        </p:attrNameLst>
                                      </p:cBhvr>
                                      <p:to>
                                        <p:strVal val="solid"/>
                                      </p:to>
                                    </p:set>
                                    <p:set>
                                      <p:cBhvr>
                                        <p:cTn id="8" dur="9000" fill="hold"/>
                                        <p:tgtEl>
                                          <p:spTgt spid="6"/>
                                        </p:tgtEl>
                                        <p:attrNameLst>
                                          <p:attrName>fill.on</p:attrName>
                                        </p:attrNameLst>
                                      </p:cBhvr>
                                      <p:to>
                                        <p:strVal val="true"/>
                                      </p:to>
                                    </p:set>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276725"/>
            <a:ext cx="7772400" cy="1362075"/>
          </a:xfrm>
        </p:spPr>
        <p:txBody>
          <a:bodyPr/>
          <a:lstStyle/>
          <a:p>
            <a:pPr algn="ctr"/>
            <a:r>
              <a:rPr lang="en-US" cap="none" dirty="0" smtClean="0">
                <a:effectLst/>
              </a:rPr>
              <a:t>That is; Whatever is most important to you!</a:t>
            </a:r>
            <a:endParaRPr lang="en-US" cap="none" dirty="0">
              <a:effectLst/>
            </a:endParaRPr>
          </a:p>
        </p:txBody>
      </p:sp>
      <p:sp>
        <p:nvSpPr>
          <p:cNvPr id="5" name="Text Placeholder 4"/>
          <p:cNvSpPr>
            <a:spLocks noGrp="1"/>
          </p:cNvSpPr>
          <p:nvPr>
            <p:ph type="body" idx="1"/>
          </p:nvPr>
        </p:nvSpPr>
        <p:spPr>
          <a:xfrm>
            <a:off x="304800" y="1700213"/>
            <a:ext cx="8229600" cy="1957387"/>
          </a:xfrm>
        </p:spPr>
        <p:txBody>
          <a:bodyPr/>
          <a:lstStyle/>
          <a:p>
            <a:pPr algn="ctr"/>
            <a:r>
              <a:rPr lang="en-US" sz="4000" dirty="0" smtClean="0"/>
              <a:t>Time Management </a:t>
            </a:r>
          </a:p>
          <a:p>
            <a:pPr algn="ctr"/>
            <a:r>
              <a:rPr lang="en-US" sz="4000" dirty="0" smtClean="0"/>
              <a:t>in the </a:t>
            </a:r>
          </a:p>
          <a:p>
            <a:pPr algn="ctr"/>
            <a:r>
              <a:rPr lang="en-US" sz="4000" dirty="0" smtClean="0"/>
              <a:t>“Right Perspective”</a:t>
            </a:r>
            <a:endParaRPr lang="en-US" sz="4000" dirty="0"/>
          </a:p>
        </p:txBody>
      </p:sp>
    </p:spTree>
    <p:extLst>
      <p:ext uri="{BB962C8B-B14F-4D97-AF65-F5344CB8AC3E}">
        <p14:creationId xmlns:p14="http://schemas.microsoft.com/office/powerpoint/2010/main" val="132280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www.stephenies-here.com/wp-content/uploads/2010/02/time-is-money.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181600" y="1600200"/>
            <a:ext cx="3886200" cy="5181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200" y="2743200"/>
            <a:ext cx="6400800" cy="1828800"/>
          </a:xfrm>
        </p:spPr>
        <p:txBody>
          <a:bodyPr/>
          <a:lstStyle/>
          <a:p>
            <a:pPr algn="ctr"/>
            <a:r>
              <a:rPr lang="en-US" cap="none" dirty="0" smtClean="0">
                <a:effectLst/>
              </a:rPr>
              <a:t>You focus on the                        “MAIN THING”…                      and                                  measure the traction.</a:t>
            </a:r>
            <a:endParaRPr lang="en-US" cap="none" dirty="0">
              <a:effectLst/>
            </a:endParaRPr>
          </a:p>
        </p:txBody>
      </p:sp>
      <p:sp>
        <p:nvSpPr>
          <p:cNvPr id="5" name="Text Placeholder 4"/>
          <p:cNvSpPr>
            <a:spLocks noGrp="1"/>
          </p:cNvSpPr>
          <p:nvPr>
            <p:ph type="body" idx="1"/>
          </p:nvPr>
        </p:nvSpPr>
        <p:spPr>
          <a:xfrm>
            <a:off x="533400" y="152400"/>
            <a:ext cx="8229600" cy="1295400"/>
          </a:xfrm>
        </p:spPr>
        <p:txBody>
          <a:bodyPr/>
          <a:lstStyle/>
          <a:p>
            <a:pPr algn="ctr"/>
            <a:r>
              <a:rPr lang="en-US" sz="4000" dirty="0" smtClean="0"/>
              <a:t>How do we get                                more </a:t>
            </a:r>
            <a:r>
              <a:rPr lang="en-US" sz="4000" b="1" dirty="0" smtClean="0"/>
              <a:t>VALUE</a:t>
            </a:r>
            <a:r>
              <a:rPr lang="en-US" sz="4000" dirty="0" smtClean="0"/>
              <a:t> out of time?</a:t>
            </a:r>
            <a:endParaRPr lang="en-US" sz="4000" dirty="0"/>
          </a:p>
        </p:txBody>
      </p:sp>
    </p:spTree>
    <p:extLst>
      <p:ext uri="{BB962C8B-B14F-4D97-AF65-F5344CB8AC3E}">
        <p14:creationId xmlns:p14="http://schemas.microsoft.com/office/powerpoint/2010/main" val="3656498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0" y="1547813"/>
            <a:ext cx="8229600" cy="1957387"/>
          </a:xfrm>
        </p:spPr>
        <p:txBody>
          <a:bodyPr/>
          <a:lstStyle/>
          <a:p>
            <a:r>
              <a:rPr lang="en-US" sz="2800" dirty="0" smtClean="0"/>
              <a:t>You have your goal. We equate it to a financial number, then pin level. To reach it, we set a plan of action, (make it real) and we work the plan. Keys - focus and execution (The Main Thing)</a:t>
            </a:r>
            <a:endParaRPr lang="en-US" sz="2800" dirty="0"/>
          </a:p>
        </p:txBody>
      </p:sp>
      <p:sp>
        <p:nvSpPr>
          <p:cNvPr id="6" name="Text Placeholder 4"/>
          <p:cNvSpPr txBox="1">
            <a:spLocks/>
          </p:cNvSpPr>
          <p:nvPr/>
        </p:nvSpPr>
        <p:spPr bwMode="auto">
          <a:xfrm>
            <a:off x="685800" y="3833813"/>
            <a:ext cx="8229600" cy="279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6600"/>
              </a:buClr>
              <a:buSzPct val="75000"/>
              <a:buFont typeface="Wingdings" pitchFamily="2" charset="2"/>
              <a:buNone/>
              <a:defRPr kumimoji="1" sz="2000">
                <a:solidFill>
                  <a:schemeClr val="tx1"/>
                </a:solidFill>
                <a:latin typeface="Trebuchet MS" pitchFamily="34" charset="0"/>
                <a:ea typeface="+mn-ea"/>
                <a:cs typeface="+mn-cs"/>
              </a:defRPr>
            </a:lvl1pPr>
            <a:lvl2pPr marL="457200" indent="0" algn="l" rtl="0" eaLnBrk="1" fontAlgn="base" hangingPunct="1">
              <a:spcBef>
                <a:spcPct val="20000"/>
              </a:spcBef>
              <a:spcAft>
                <a:spcPct val="0"/>
              </a:spcAft>
              <a:buClr>
                <a:srgbClr val="006600"/>
              </a:buClr>
              <a:buSzPct val="75000"/>
              <a:buFont typeface="Wingdings" pitchFamily="2" charset="2"/>
              <a:buNone/>
              <a:defRPr kumimoji="1" sz="1800">
                <a:solidFill>
                  <a:schemeClr val="tx1"/>
                </a:solidFill>
                <a:latin typeface="Trebuchet MS" pitchFamily="34" charset="0"/>
              </a:defRPr>
            </a:lvl2pPr>
            <a:lvl3pPr marL="914400" indent="0" algn="l" rtl="0" eaLnBrk="1" fontAlgn="base" hangingPunct="1">
              <a:spcBef>
                <a:spcPct val="20000"/>
              </a:spcBef>
              <a:spcAft>
                <a:spcPct val="0"/>
              </a:spcAft>
              <a:buClr>
                <a:srgbClr val="006600"/>
              </a:buClr>
              <a:buSzPct val="75000"/>
              <a:buFont typeface="Wingdings" pitchFamily="2" charset="2"/>
              <a:buNone/>
              <a:defRPr kumimoji="1" sz="1600">
                <a:solidFill>
                  <a:schemeClr val="tx1"/>
                </a:solidFill>
                <a:latin typeface="Trebuchet MS" pitchFamily="34" charset="0"/>
              </a:defRPr>
            </a:lvl3pPr>
            <a:lvl4pPr marL="1371600" indent="0" algn="l" rtl="0" eaLnBrk="1" fontAlgn="base" hangingPunct="1">
              <a:spcBef>
                <a:spcPct val="20000"/>
              </a:spcBef>
              <a:spcAft>
                <a:spcPct val="0"/>
              </a:spcAft>
              <a:buClr>
                <a:srgbClr val="006600"/>
              </a:buClr>
              <a:buSzPct val="75000"/>
              <a:buFont typeface="Wingdings" pitchFamily="2" charset="2"/>
              <a:buNone/>
              <a:defRPr kumimoji="1" sz="1400">
                <a:solidFill>
                  <a:schemeClr val="tx1"/>
                </a:solidFill>
                <a:latin typeface="Trebuchet MS" pitchFamily="34" charset="0"/>
              </a:defRPr>
            </a:lvl4pPr>
            <a:lvl5pPr marL="1828800" indent="0" algn="l" rtl="0" eaLnBrk="1" fontAlgn="base" hangingPunct="1">
              <a:spcBef>
                <a:spcPct val="20000"/>
              </a:spcBef>
              <a:spcAft>
                <a:spcPct val="0"/>
              </a:spcAft>
              <a:buClr>
                <a:srgbClr val="006600"/>
              </a:buClr>
              <a:buSzPct val="75000"/>
              <a:buFont typeface="Wingdings" pitchFamily="2" charset="2"/>
              <a:buNone/>
              <a:defRPr kumimoji="1" sz="1400">
                <a:solidFill>
                  <a:schemeClr val="tx1"/>
                </a:solidFill>
                <a:latin typeface="Trebuchet MS" pitchFamily="34" charset="0"/>
              </a:defRPr>
            </a:lvl5pPr>
            <a:lvl6pPr marL="2286000" indent="0" algn="l" rtl="0" eaLnBrk="1" fontAlgn="base" hangingPunct="1">
              <a:spcBef>
                <a:spcPct val="20000"/>
              </a:spcBef>
              <a:spcAft>
                <a:spcPct val="0"/>
              </a:spcAft>
              <a:buClr>
                <a:srgbClr val="006600"/>
              </a:buClr>
              <a:buSzPct val="75000"/>
              <a:buFont typeface="Wingdings" pitchFamily="2" charset="2"/>
              <a:buNone/>
              <a:defRPr kumimoji="1" sz="1400">
                <a:solidFill>
                  <a:schemeClr val="tx1"/>
                </a:solidFill>
                <a:latin typeface="+mn-lt"/>
              </a:defRPr>
            </a:lvl6pPr>
            <a:lvl7pPr marL="2743200" indent="0" algn="l" rtl="0" eaLnBrk="1" fontAlgn="base" hangingPunct="1">
              <a:spcBef>
                <a:spcPct val="20000"/>
              </a:spcBef>
              <a:spcAft>
                <a:spcPct val="0"/>
              </a:spcAft>
              <a:buClr>
                <a:srgbClr val="006600"/>
              </a:buClr>
              <a:buSzPct val="75000"/>
              <a:buFont typeface="Wingdings" pitchFamily="2" charset="2"/>
              <a:buNone/>
              <a:defRPr kumimoji="1" sz="1400">
                <a:solidFill>
                  <a:schemeClr val="tx1"/>
                </a:solidFill>
                <a:latin typeface="+mn-lt"/>
              </a:defRPr>
            </a:lvl7pPr>
            <a:lvl8pPr marL="3200400" indent="0" algn="l" rtl="0" eaLnBrk="1" fontAlgn="base" hangingPunct="1">
              <a:spcBef>
                <a:spcPct val="20000"/>
              </a:spcBef>
              <a:spcAft>
                <a:spcPct val="0"/>
              </a:spcAft>
              <a:buClr>
                <a:srgbClr val="006600"/>
              </a:buClr>
              <a:buSzPct val="75000"/>
              <a:buFont typeface="Wingdings" pitchFamily="2" charset="2"/>
              <a:buNone/>
              <a:defRPr kumimoji="1" sz="1400">
                <a:solidFill>
                  <a:schemeClr val="tx1"/>
                </a:solidFill>
                <a:latin typeface="+mn-lt"/>
              </a:defRPr>
            </a:lvl8pPr>
            <a:lvl9pPr marL="3657600" indent="0" algn="l" rtl="0" eaLnBrk="1" fontAlgn="base" hangingPunct="1">
              <a:spcBef>
                <a:spcPct val="20000"/>
              </a:spcBef>
              <a:spcAft>
                <a:spcPct val="0"/>
              </a:spcAft>
              <a:buClr>
                <a:srgbClr val="006600"/>
              </a:buClr>
              <a:buSzPct val="75000"/>
              <a:buFont typeface="Wingdings" pitchFamily="2" charset="2"/>
              <a:buNone/>
              <a:defRPr kumimoji="1" sz="1400">
                <a:solidFill>
                  <a:schemeClr val="tx1"/>
                </a:solidFill>
                <a:latin typeface="+mn-lt"/>
              </a:defRPr>
            </a:lvl9pPr>
          </a:lstStyle>
          <a:p>
            <a:r>
              <a:rPr lang="en-US" sz="2800" dirty="0" smtClean="0"/>
              <a:t>Once we reach it, we need to maintain it. “Consistent Income”, the true residual income. What does that take? To build Directors in each of your organizations supported by other Directors!</a:t>
            </a:r>
          </a:p>
          <a:p>
            <a:r>
              <a:rPr lang="en-US" sz="2800" dirty="0" smtClean="0"/>
              <a:t>(The Main Thing)</a:t>
            </a:r>
            <a:endParaRPr lang="en-US" sz="2800" dirty="0"/>
          </a:p>
        </p:txBody>
      </p:sp>
      <p:sp>
        <p:nvSpPr>
          <p:cNvPr id="7" name="Title 3"/>
          <p:cNvSpPr>
            <a:spLocks noGrp="1"/>
          </p:cNvSpPr>
          <p:nvPr>
            <p:ph type="title"/>
          </p:nvPr>
        </p:nvSpPr>
        <p:spPr>
          <a:xfrm>
            <a:off x="539750" y="357188"/>
            <a:ext cx="7993063" cy="984250"/>
          </a:xfrm>
        </p:spPr>
        <p:txBody>
          <a:bodyPr/>
          <a:lstStyle/>
          <a:p>
            <a:pPr algn="ctr"/>
            <a:r>
              <a:rPr lang="en-US" dirty="0" smtClean="0">
                <a:effectLst/>
              </a:rPr>
              <a:t>The “Think through”</a:t>
            </a:r>
            <a:endParaRPr lang="en-US" dirty="0">
              <a:effectLst/>
            </a:endParaRPr>
          </a:p>
        </p:txBody>
      </p:sp>
    </p:spTree>
    <p:extLst>
      <p:ext uri="{BB962C8B-B14F-4D97-AF65-F5344CB8AC3E}">
        <p14:creationId xmlns:p14="http://schemas.microsoft.com/office/powerpoint/2010/main" val="26012776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me management design template">
  <a:themeElements>
    <a:clrScheme name="Default Design 1">
      <a:dk1>
        <a:srgbClr val="003366"/>
      </a:dk1>
      <a:lt1>
        <a:srgbClr val="FFFFFF"/>
      </a:lt1>
      <a:dk2>
        <a:srgbClr val="003366"/>
      </a:dk2>
      <a:lt2>
        <a:srgbClr val="220011"/>
      </a:lt2>
      <a:accent1>
        <a:srgbClr val="009900"/>
      </a:accent1>
      <a:accent2>
        <a:srgbClr val="336699"/>
      </a:accent2>
      <a:accent3>
        <a:srgbClr val="FFFFFF"/>
      </a:accent3>
      <a:accent4>
        <a:srgbClr val="002A56"/>
      </a:accent4>
      <a:accent5>
        <a:srgbClr val="AACAAA"/>
      </a:accent5>
      <a:accent6>
        <a:srgbClr val="2D5C8A"/>
      </a:accent6>
      <a:hlink>
        <a:srgbClr val="00CC99"/>
      </a:hlink>
      <a:folHlink>
        <a:srgbClr val="0099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3366"/>
        </a:dk1>
        <a:lt1>
          <a:srgbClr val="FFFFFF"/>
        </a:lt1>
        <a:dk2>
          <a:srgbClr val="003366"/>
        </a:dk2>
        <a:lt2>
          <a:srgbClr val="220011"/>
        </a:lt2>
        <a:accent1>
          <a:srgbClr val="009900"/>
        </a:accent1>
        <a:accent2>
          <a:srgbClr val="336699"/>
        </a:accent2>
        <a:accent3>
          <a:srgbClr val="FFFFFF"/>
        </a:accent3>
        <a:accent4>
          <a:srgbClr val="002A56"/>
        </a:accent4>
        <a:accent5>
          <a:srgbClr val="AACAAA"/>
        </a:accent5>
        <a:accent6>
          <a:srgbClr val="2D5C8A"/>
        </a:accent6>
        <a:hlink>
          <a:srgbClr val="00CC99"/>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Time management design template</Template>
  <TotalTime>345</TotalTime>
  <Words>1802</Words>
  <Application>Microsoft Macintosh PowerPoint</Application>
  <PresentationFormat>On-screen Show (4:3)</PresentationFormat>
  <Paragraphs>271</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Time management design template</vt:lpstr>
      <vt:lpstr>LEADERSHIP</vt:lpstr>
      <vt:lpstr>PowerPoint Presentation</vt:lpstr>
      <vt:lpstr>Time management is…</vt:lpstr>
      <vt:lpstr>Production and Efficiency of…</vt:lpstr>
      <vt:lpstr>Production and Efficiency of…</vt:lpstr>
      <vt:lpstr>PowerPoint Presentation</vt:lpstr>
      <vt:lpstr>That is; Whatever is most important to you!</vt:lpstr>
      <vt:lpstr>You focus on the                        “MAIN THING”…                      and                                  measure the traction.</vt:lpstr>
      <vt:lpstr>The “Think through”</vt:lpstr>
      <vt:lpstr>Your Focus Must Adjust</vt:lpstr>
      <vt:lpstr>There is always a              “Method to our Madness”</vt:lpstr>
      <vt:lpstr>PowerPoint Presentation</vt:lpstr>
      <vt:lpstr>Things to take into consideration in managing your time…</vt:lpstr>
      <vt:lpstr>Things to take into consideration in managing your time…</vt:lpstr>
      <vt:lpstr>the “must dos” of our business?</vt:lpstr>
      <vt:lpstr>The “WHY” of SHOP.COM</vt:lpstr>
      <vt:lpstr>PowerPoint Presentation</vt:lpstr>
      <vt:lpstr>PowerPoint Presentation</vt:lpstr>
      <vt:lpstr>PowerPoint Presentation</vt:lpstr>
      <vt:lpstr>PowerPoint Presentation</vt:lpstr>
      <vt:lpstr>The “WHY” of SHOP.COM</vt:lpstr>
      <vt:lpstr>It is simple but so much more…</vt:lpstr>
      <vt:lpstr>Sell Products; Sell Your Portal</vt:lpstr>
      <vt:lpstr>Internet Marketing Tools Available</vt:lpstr>
      <vt:lpstr>Traditional Tools</vt:lpstr>
      <vt:lpstr>NMTSS</vt:lpstr>
      <vt:lpstr>SELLING THE BUSINESS</vt:lpstr>
      <vt:lpstr>SELLING THE BUSINESS</vt:lpstr>
      <vt:lpstr>Internet Tools                        Available Viral Marketing Tools</vt:lpstr>
      <vt:lpstr>Traditional Tools</vt:lpstr>
      <vt:lpstr>NMTSS</vt:lpstr>
      <vt:lpstr>Selling Tickets</vt:lpstr>
      <vt:lpstr>Know When To Sell A Ticket</vt:lpstr>
      <vt:lpstr>After The Ticket Is Sold</vt:lpstr>
      <vt:lpstr>The most important word that associates to “Time Management” is…</vt:lpstr>
      <vt:lpstr>Schedule Components</vt:lpstr>
      <vt:lpstr>The General Calendar                (The Year Ahead)</vt:lpstr>
      <vt:lpstr>The Quarterly Calendar</vt:lpstr>
      <vt:lpstr>The Monthly Calendar</vt:lpstr>
      <vt:lpstr>PowerPoint Presentation</vt:lpstr>
      <vt:lpstr>PowerPoint Presentation</vt:lpstr>
      <vt:lpstr>PowerPoint Presentation</vt:lpstr>
      <vt:lpstr>Measure / Monitor                   Your Output Quarterly – (Use The PRM)</vt:lpstr>
      <vt:lpstr>Make The Necessary Adjustments</vt:lpstr>
      <vt:lpstr>Leadership                                     and The Role of Time Management</vt:lpstr>
      <vt:lpstr>LEADERSHIP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Yvonne Lucado</dc:creator>
  <cp:lastModifiedBy>karis tang</cp:lastModifiedBy>
  <cp:revision>29</cp:revision>
  <cp:lastPrinted>2011-11-28T19:00:19Z</cp:lastPrinted>
  <dcterms:created xsi:type="dcterms:W3CDTF">2011-11-28T15:20:47Z</dcterms:created>
  <dcterms:modified xsi:type="dcterms:W3CDTF">2012-01-09T20:42:29Z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TC011408381033</vt:lpwstr>
  </property>
</Properties>
</file>