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53"/>
  </p:notesMasterIdLst>
  <p:sldIdLst>
    <p:sldId id="292" r:id="rId4"/>
    <p:sldId id="293" r:id="rId5"/>
    <p:sldId id="294" r:id="rId6"/>
    <p:sldId id="295" r:id="rId7"/>
    <p:sldId id="296" r:id="rId8"/>
    <p:sldId id="297" r:id="rId9"/>
    <p:sldId id="298" r:id="rId10"/>
    <p:sldId id="299" r:id="rId11"/>
    <p:sldId id="300" r:id="rId12"/>
    <p:sldId id="301" r:id="rId13"/>
    <p:sldId id="302" r:id="rId14"/>
    <p:sldId id="303" r:id="rId15"/>
    <p:sldId id="304" r:id="rId16"/>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2" r:id="rId42"/>
    <p:sldId id="283" r:id="rId43"/>
    <p:sldId id="281" r:id="rId44"/>
    <p:sldId id="284" r:id="rId45"/>
    <p:sldId id="285" r:id="rId46"/>
    <p:sldId id="286" r:id="rId47"/>
    <p:sldId id="287" r:id="rId48"/>
    <p:sldId id="288" r:id="rId49"/>
    <p:sldId id="289" r:id="rId50"/>
    <p:sldId id="290" r:id="rId51"/>
    <p:sldId id="291"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66"/>
    <a:srgbClr val="CC0000"/>
    <a:srgbClr val="008000"/>
    <a:srgbClr val="FF6600"/>
    <a:srgbClr val="990000"/>
    <a:srgbClr val="000000"/>
    <a:srgbClr val="993300"/>
    <a:srgbClr val="666699"/>
    <a:srgbClr val="FF3300"/>
    <a:srgbClr val="008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12" autoAdjust="0"/>
    <p:restoredTop sz="94660"/>
  </p:normalViewPr>
  <p:slideViewPr>
    <p:cSldViewPr>
      <p:cViewPr varScale="1">
        <p:scale>
          <a:sx n="77" d="100"/>
          <a:sy n="77" d="100"/>
        </p:scale>
        <p:origin x="-416"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3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3DFF3F-4309-4FCB-9588-7C75D7916108}" type="datetimeFigureOut">
              <a:rPr lang="en-US" smtClean="0"/>
              <a:t>9/14/11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AD3CD6-940F-4F98-AF35-E818DE780982}" type="slidenum">
              <a:rPr lang="en-US" smtClean="0"/>
              <a:t>‹#›</a:t>
            </a:fld>
            <a:endParaRPr lang="en-US"/>
          </a:p>
        </p:txBody>
      </p:sp>
    </p:spTree>
    <p:extLst>
      <p:ext uri="{BB962C8B-B14F-4D97-AF65-F5344CB8AC3E}">
        <p14:creationId xmlns:p14="http://schemas.microsoft.com/office/powerpoint/2010/main" val="425674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01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20173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AEC0FE9-E21C-4B42-A0E1-B7D310CDD0C6}" type="slidenum">
              <a:rPr lang="en-US" sz="1200"/>
              <a:pPr algn="r"/>
              <a:t>1</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2037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GE crops INCREASE use of pesticides—insecticide use has dropped due to DNA splicing, but herbicide use outstrips the benefit. </a:t>
            </a:r>
          </a:p>
          <a:p>
            <a:pPr eaLnBrk="1" hangingPunct="1"/>
            <a:r>
              <a:rPr lang="en-US" dirty="0" smtClean="0"/>
              <a:t>382 million pounds used in last 10 years with almost half (42%) of the total increase occurring since 2007. </a:t>
            </a:r>
          </a:p>
          <a:p>
            <a:pPr eaLnBrk="1" hangingPunct="1"/>
            <a:endParaRPr lang="en-US" dirty="0" smtClean="0"/>
          </a:p>
          <a:p>
            <a:pPr eaLnBrk="1" hangingPunct="1"/>
            <a:endParaRPr lang="en-US" dirty="0" smtClean="0"/>
          </a:p>
          <a:p>
            <a:pPr eaLnBrk="1" hangingPunct="1"/>
            <a:r>
              <a:rPr lang="en-US" dirty="0" smtClean="0"/>
              <a:t>GM Food Health Risk:</a:t>
            </a:r>
          </a:p>
          <a:p>
            <a:pPr eaLnBrk="1" hangingPunct="1"/>
            <a:endParaRPr lang="en-US" dirty="0" smtClean="0"/>
          </a:p>
          <a:p>
            <a:pPr eaLnBrk="1" hangingPunct="1"/>
            <a:r>
              <a:rPr lang="en-US" dirty="0" smtClean="0"/>
              <a:t>Infertility</a:t>
            </a:r>
          </a:p>
          <a:p>
            <a:pPr eaLnBrk="1" hangingPunct="1"/>
            <a:r>
              <a:rPr lang="en-US" dirty="0" smtClean="0"/>
              <a:t>Immune Breakdown</a:t>
            </a:r>
          </a:p>
          <a:p>
            <a:pPr eaLnBrk="1" hangingPunct="1"/>
            <a:r>
              <a:rPr lang="en-US" dirty="0" smtClean="0"/>
              <a:t>Accelerated Aging</a:t>
            </a:r>
          </a:p>
          <a:p>
            <a:pPr eaLnBrk="1" hangingPunct="1"/>
            <a:r>
              <a:rPr lang="en-US" dirty="0" smtClean="0"/>
              <a:t>Insulin Regulation</a:t>
            </a:r>
          </a:p>
          <a:p>
            <a:pPr eaLnBrk="1" hangingPunct="1"/>
            <a:r>
              <a:rPr lang="en-US" dirty="0" smtClean="0"/>
              <a:t>Impairment of Organ function</a:t>
            </a:r>
          </a:p>
          <a:p>
            <a:pPr eaLnBrk="1" hangingPunct="1"/>
            <a:r>
              <a:rPr lang="en-US" dirty="0" smtClean="0"/>
              <a:t>Gastrointestinal Disruption</a:t>
            </a:r>
          </a:p>
          <a:p>
            <a:pPr eaLnBrk="1" hangingPunct="1"/>
            <a:r>
              <a:rPr lang="en-US" dirty="0" smtClean="0"/>
              <a:t>Mutation of Gut DNA---(PCC article #1)</a:t>
            </a:r>
          </a:p>
          <a:p>
            <a:pPr eaLnBrk="1" hangingPunct="1"/>
            <a:endParaRPr lang="en-US" dirty="0" smtClean="0"/>
          </a:p>
          <a:p>
            <a:pPr eaLnBrk="1" hangingPunct="1"/>
            <a:r>
              <a:rPr lang="en-US" dirty="0" smtClean="0"/>
              <a:t>Multi-nationals—Monsanto—Cargill--</a:t>
            </a:r>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2058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Propaganda from big fast food on healthy benefit of GRILLED chicken --it is carcinogenic (our product AGE combats this)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2078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Nitrates  are </a:t>
            </a:r>
            <a:r>
              <a:rPr lang="en-US" dirty="0" err="1" smtClean="0"/>
              <a:t>neuro</a:t>
            </a:r>
            <a:r>
              <a:rPr lang="en-US" smtClean="0"/>
              <a:t>-toxins that can cause brain lesions too</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2099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School lunches—supersize me—all carbs, sugar—remedies inadequate (removing pop machines, “skim milk” low fat etc) still on the Govt dole using commodity foods &amp; buying cheap</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2119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Our food system depends on the consumer not knowing anything about the production of the animal they’re eating—cheapness &amp; ignorance are mutually reinforcing.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Reactive </a:t>
            </a:r>
            <a:r>
              <a:rPr lang="en-US" smtClean="0"/>
              <a:t>oxygen species</a:t>
            </a:r>
            <a:endParaRPr lang="en-US" dirty="0"/>
          </a:p>
        </p:txBody>
      </p:sp>
      <p:sp>
        <p:nvSpPr>
          <p:cNvPr id="4" name="Slide Number Placeholder 3"/>
          <p:cNvSpPr>
            <a:spLocks noGrp="1"/>
          </p:cNvSpPr>
          <p:nvPr>
            <p:ph type="sldNum" sz="quarter" idx="10"/>
          </p:nvPr>
        </p:nvSpPr>
        <p:spPr/>
        <p:txBody>
          <a:bodyPr/>
          <a:lstStyle/>
          <a:p>
            <a:fld id="{25AD3CD6-940F-4F98-AF35-E818DE780982}" type="slidenum">
              <a:rPr lang="en-US" smtClean="0"/>
              <a:t>41</a:t>
            </a:fld>
            <a:endParaRPr lang="en-US"/>
          </a:p>
        </p:txBody>
      </p:sp>
    </p:spTree>
    <p:extLst>
      <p:ext uri="{BB962C8B-B14F-4D97-AF65-F5344CB8AC3E}">
        <p14:creationId xmlns:p14="http://schemas.microsoft.com/office/powerpoint/2010/main" val="1889753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B895E798-427B-47F9-8015-5B907AD5A36B}" type="datetimeFigureOut">
              <a:rPr lang="en-US" smtClean="0"/>
              <a:t>9/14/11</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11" name="Slide Number Placeholder 10"/>
          <p:cNvSpPr>
            <a:spLocks noGrp="1"/>
          </p:cNvSpPr>
          <p:nvPr>
            <p:ph type="sldNum" sz="quarter" idx="12"/>
          </p:nvPr>
        </p:nvSpPr>
        <p:spPr/>
        <p:txBody>
          <a:bodyPr/>
          <a:lstStyle>
            <a:extLst/>
          </a:lstStyle>
          <a:p>
            <a:fld id="{8D5C369B-0144-4133-8D4F-74F73024A826}"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895E798-427B-47F9-8015-5B907AD5A36B}" type="datetimeFigureOut">
              <a:rPr lang="en-US" smtClean="0"/>
              <a:t>9/14/11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D5C369B-0144-4133-8D4F-74F73024A82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895E798-427B-47F9-8015-5B907AD5A36B}" type="datetimeFigureOut">
              <a:rPr lang="en-US" smtClean="0"/>
              <a:t>9/14/11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D5C369B-0144-4133-8D4F-74F73024A826}"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95E798-427B-47F9-8015-5B907AD5A36B}" type="datetimeFigureOut">
              <a:rPr lang="en-US" smtClean="0"/>
              <a:t>9/14/11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5C369B-0144-4133-8D4F-74F73024A826}"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95E798-427B-47F9-8015-5B907AD5A36B}" type="datetimeFigureOut">
              <a:rPr lang="en-US" smtClean="0"/>
              <a:t>9/14/11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5C369B-0144-4133-8D4F-74F73024A826}"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95E798-427B-47F9-8015-5B907AD5A36B}" type="datetimeFigureOut">
              <a:rPr lang="en-US" smtClean="0"/>
              <a:t>9/14/11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5C369B-0144-4133-8D4F-74F73024A826}"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95E798-427B-47F9-8015-5B907AD5A36B}" type="datetimeFigureOut">
              <a:rPr lang="en-US" smtClean="0"/>
              <a:t>9/14/11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5C369B-0144-4133-8D4F-74F73024A826}"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95E798-427B-47F9-8015-5B907AD5A36B}" type="datetimeFigureOut">
              <a:rPr lang="en-US" smtClean="0"/>
              <a:t>9/14/11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5C369B-0144-4133-8D4F-74F73024A826}"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95E798-427B-47F9-8015-5B907AD5A36B}" type="datetimeFigureOut">
              <a:rPr lang="en-US" smtClean="0"/>
              <a:t>9/14/11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5C369B-0144-4133-8D4F-74F73024A826}" type="slidenum">
              <a:rPr lang="en-US" smtClean="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95E798-427B-47F9-8015-5B907AD5A36B}" type="datetimeFigureOut">
              <a:rPr lang="en-US" smtClean="0"/>
              <a:t>9/14/11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5C369B-0144-4133-8D4F-74F73024A826}" type="slidenum">
              <a:rPr lang="en-US" smtClean="0"/>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95E798-427B-47F9-8015-5B907AD5A36B}" type="datetimeFigureOut">
              <a:rPr lang="en-US" smtClean="0"/>
              <a:t>9/14/11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5C369B-0144-4133-8D4F-74F73024A826}"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895E798-427B-47F9-8015-5B907AD5A36B}" type="datetimeFigureOut">
              <a:rPr lang="en-US" smtClean="0"/>
              <a:t>9/14/11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D5C369B-0144-4133-8D4F-74F73024A826}"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95E798-427B-47F9-8015-5B907AD5A36B}" type="datetimeFigureOut">
              <a:rPr lang="en-US" smtClean="0"/>
              <a:t>9/14/11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5C369B-0144-4133-8D4F-74F73024A826}" type="slidenum">
              <a:rPr lang="en-US" smtClean="0"/>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95E798-427B-47F9-8015-5B907AD5A36B}" type="datetimeFigureOut">
              <a:rPr lang="en-US" smtClean="0"/>
              <a:t>9/14/11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5C369B-0144-4133-8D4F-74F73024A826}" type="slidenum">
              <a:rPr lang="en-US" smtClean="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95E798-427B-47F9-8015-5B907AD5A36B}" type="datetimeFigureOut">
              <a:rPr lang="en-US" smtClean="0"/>
              <a:t>9/14/11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5C369B-0144-4133-8D4F-74F73024A826}" type="slidenum">
              <a:rPr lang="en-US" smtClean="0"/>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895E798-427B-47F9-8015-5B907AD5A36B}" type="datetimeFigureOut">
              <a:rPr lang="en-US" smtClean="0"/>
              <a:t>9/14/11</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8D5C369B-0144-4133-8D4F-74F73024A826}" type="slidenum">
              <a:rPr lang="en-US" smtClean="0"/>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95E798-427B-47F9-8015-5B907AD5A36B}" type="datetimeFigureOut">
              <a:rPr lang="en-US" smtClean="0"/>
              <a:t>9/14/11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5C369B-0144-4133-8D4F-74F73024A826}" type="slidenum">
              <a:rPr lang="en-US" smtClean="0"/>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895E798-427B-47F9-8015-5B907AD5A36B}" type="datetimeFigureOut">
              <a:rPr lang="en-US" smtClean="0"/>
              <a:t>9/14/11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8D5C369B-0144-4133-8D4F-74F73024A826}"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895E798-427B-47F9-8015-5B907AD5A36B}" type="datetimeFigureOut">
              <a:rPr lang="en-US" smtClean="0"/>
              <a:t>9/14/11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5C369B-0144-4133-8D4F-74F73024A826}" type="slidenum">
              <a:rPr lang="en-US" smtClean="0"/>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895E798-427B-47F9-8015-5B907AD5A36B}" type="datetimeFigureOut">
              <a:rPr lang="en-US" smtClean="0"/>
              <a:t>9/14/11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5C369B-0144-4133-8D4F-74F73024A826}" type="slidenum">
              <a:rPr lang="en-US" smtClean="0"/>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895E798-427B-47F9-8015-5B907AD5A36B}" type="datetimeFigureOut">
              <a:rPr lang="en-US" smtClean="0"/>
              <a:t>9/14/11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5C369B-0144-4133-8D4F-74F73024A826}" type="slidenum">
              <a:rPr lang="en-US" smtClean="0"/>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95E798-427B-47F9-8015-5B907AD5A36B}" type="datetimeFigureOut">
              <a:rPr lang="en-US" smtClean="0"/>
              <a:t>9/14/11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5C369B-0144-4133-8D4F-74F73024A826}"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895E798-427B-47F9-8015-5B907AD5A36B}" type="datetimeFigureOut">
              <a:rPr lang="en-US" smtClean="0"/>
              <a:t>9/14/11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D5C369B-0144-4133-8D4F-74F73024A826}"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895E798-427B-47F9-8015-5B907AD5A36B}" type="datetimeFigureOut">
              <a:rPr lang="en-US" smtClean="0"/>
              <a:t>9/14/11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5C369B-0144-4133-8D4F-74F73024A826}" type="slidenum">
              <a:rPr lang="en-US" smtClean="0"/>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895E798-427B-47F9-8015-5B907AD5A36B}" type="datetimeFigureOut">
              <a:rPr lang="en-US" smtClean="0"/>
              <a:t>9/14/11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5C369B-0144-4133-8D4F-74F73024A826}" type="slidenum">
              <a:rPr lang="en-US" smtClean="0"/>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95E798-427B-47F9-8015-5B907AD5A36B}" type="datetimeFigureOut">
              <a:rPr lang="en-US" smtClean="0"/>
              <a:t>9/14/11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5C369B-0144-4133-8D4F-74F73024A826}" type="slidenum">
              <a:rPr lang="en-US" smtClean="0"/>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95E798-427B-47F9-8015-5B907AD5A36B}" type="datetimeFigureOut">
              <a:rPr lang="en-US" smtClean="0"/>
              <a:t>9/14/11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5C369B-0144-4133-8D4F-74F73024A826}" type="slidenum">
              <a:rPr lang="en-US" smtClean="0"/>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fld id="{B895E798-427B-47F9-8015-5B907AD5A36B}" type="datetimeFigureOut">
              <a:rPr lang="en-US" smtClean="0"/>
              <a:t>9/14/11</a:t>
            </a:fld>
            <a:endParaRPr lang="en-US" dirty="0"/>
          </a:p>
        </p:txBody>
      </p:sp>
      <p:sp>
        <p:nvSpPr>
          <p:cNvPr id="6" name="Rectangle 3"/>
          <p:cNvSpPr>
            <a:spLocks noGrp="1" noChangeArrowheads="1"/>
          </p:cNvSpPr>
          <p:nvPr>
            <p:ph type="sldNum" sz="quarter" idx="11"/>
          </p:nvPr>
        </p:nvSpPr>
        <p:spPr>
          <a:ln/>
        </p:spPr>
        <p:txBody>
          <a:bodyPr/>
          <a:lstStyle>
            <a:lvl1pPr>
              <a:defRPr/>
            </a:lvl1pPr>
          </a:lstStyle>
          <a:p>
            <a:fld id="{8D5C369B-0144-4133-8D4F-74F73024A826}" type="slidenum">
              <a:rPr lang="en-US" smtClean="0"/>
              <a:t>‹#›</a:t>
            </a:fld>
            <a:endParaRPr lang="en-US" dirty="0"/>
          </a:p>
        </p:txBody>
      </p:sp>
      <p:sp>
        <p:nvSpPr>
          <p:cNvPr id="7" name="Rectangle 14"/>
          <p:cNvSpPr>
            <a:spLocks noGrp="1" noChangeArrowheads="1"/>
          </p:cNvSpPr>
          <p:nvPr>
            <p:ph type="ftr" sz="quarter" idx="12"/>
          </p:nvPr>
        </p:nvSpPr>
        <p:spPr>
          <a:ln/>
        </p:spPr>
        <p:txBody>
          <a:bodyPr/>
          <a:lstStyle>
            <a:lvl1pPr>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895E798-427B-47F9-8015-5B907AD5A36B}" type="datetimeFigureOut">
              <a:rPr lang="en-US" smtClean="0"/>
              <a:t>9/14/11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8D5C369B-0144-4133-8D4F-74F73024A826}"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895E798-427B-47F9-8015-5B907AD5A36B}" type="datetimeFigureOut">
              <a:rPr lang="en-US" smtClean="0"/>
              <a:t>9/14/11</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8D5C369B-0144-4133-8D4F-74F73024A826}"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895E798-427B-47F9-8015-5B907AD5A36B}" type="datetimeFigureOut">
              <a:rPr lang="en-US" smtClean="0"/>
              <a:t>9/14/11</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8D5C369B-0144-4133-8D4F-74F73024A82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B895E798-427B-47F9-8015-5B907AD5A36B}" type="datetimeFigureOut">
              <a:rPr lang="en-US" smtClean="0"/>
              <a:t>9/14/11</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8D5C369B-0144-4133-8D4F-74F73024A82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895E798-427B-47F9-8015-5B907AD5A36B}" type="datetimeFigureOut">
              <a:rPr lang="en-US" smtClean="0"/>
              <a:t>9/14/11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8D5C369B-0144-4133-8D4F-74F73024A826}"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895E798-427B-47F9-8015-5B907AD5A36B}" type="datetimeFigureOut">
              <a:rPr lang="en-US" smtClean="0"/>
              <a:t>9/14/11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8D5C369B-0144-4133-8D4F-74F73024A826}" type="slidenum">
              <a:rPr lang="en-US" smtClean="0"/>
              <a:t>‹#›</a:t>
            </a:fld>
            <a:endParaRPr lang="en-US"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895E798-427B-47F9-8015-5B907AD5A36B}" type="datetimeFigureOut">
              <a:rPr lang="en-US" smtClean="0"/>
              <a:t>9/14/11</a:t>
            </a:fld>
            <a:endParaRPr lang="en-US"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D5C369B-0144-4133-8D4F-74F73024A82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95E798-427B-47F9-8015-5B907AD5A36B}" type="datetimeFigureOut">
              <a:rPr lang="en-US" smtClean="0"/>
              <a:t>9/14/11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5C369B-0144-4133-8D4F-74F73024A82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895E798-427B-47F9-8015-5B907AD5A36B}" type="datetimeFigureOut">
              <a:rPr lang="en-US" smtClean="0"/>
              <a:t>9/14/11</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D5C369B-0144-4133-8D4F-74F73024A826}"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3.jpeg"/><Relationship Id="rId1" Type="http://schemas.openxmlformats.org/officeDocument/2006/relationships/themeOverride" Target="../theme/themeOverride1.xml"/><Relationship Id="rId2"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slideLayout" Target="../slideLayouts/slideLayout18.xml"/><Relationship Id="rId3"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slideLayout" Target="../slideLayouts/slideLayout18.xml"/><Relationship Id="rId3"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slideLayout" Target="../slideLayouts/slideLayout18.xml"/><Relationship Id="rId3"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slideLayout" Target="../slideLayouts/slideLayout24.xml"/><Relationship Id="rId3"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 Id="rId3"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4.jpeg"/><Relationship Id="rId1" Type="http://schemas.openxmlformats.org/officeDocument/2006/relationships/themeOverride" Target="../theme/themeOverride2.xml"/><Relationship Id="rId2"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jpeg"/><Relationship Id="rId5"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1" Type="http://schemas.openxmlformats.org/officeDocument/2006/relationships/slideLayout" Target="../slideLayouts/slideLayout7.xml"/><Relationship Id="rId2" Type="http://schemas.openxmlformats.org/officeDocument/2006/relationships/image" Target="../media/image3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5.png"/><Relationship Id="rId1" Type="http://schemas.openxmlformats.org/officeDocument/2006/relationships/themeOverride" Target="../theme/themeOverride3.xml"/><Relationship Id="rId2"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jpeg"/></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5" Type="http://schemas.openxmlformats.org/officeDocument/2006/relationships/image" Target="../media/image32.jpeg"/><Relationship Id="rId6" Type="http://schemas.openxmlformats.org/officeDocument/2006/relationships/image" Target="../media/image47.jpeg"/><Relationship Id="rId7" Type="http://schemas.openxmlformats.org/officeDocument/2006/relationships/image" Target="../media/image48.jpeg"/><Relationship Id="rId1" Type="http://schemas.openxmlformats.org/officeDocument/2006/relationships/slideLayout" Target="../slideLayouts/slideLayout7.xml"/><Relationship Id="rId2" Type="http://schemas.openxmlformats.org/officeDocument/2006/relationships/image" Target="../media/image4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jpeg"/></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51.jpeg"/><Relationship Id="rId5" Type="http://schemas.openxmlformats.org/officeDocument/2006/relationships/image" Target="../media/image52.png"/><Relationship Id="rId6" Type="http://schemas.openxmlformats.org/officeDocument/2006/relationships/image" Target="../media/image53.jpeg"/><Relationship Id="rId1" Type="http://schemas.openxmlformats.org/officeDocument/2006/relationships/slideLayout" Target="../slideLayouts/slideLayout7.xml"/><Relationship Id="rId2" Type="http://schemas.openxmlformats.org/officeDocument/2006/relationships/image" Target="../media/image5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jpeg"/><Relationship Id="rId3" Type="http://schemas.openxmlformats.org/officeDocument/2006/relationships/image" Target="../media/image5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6.png"/><Relationship Id="rId1" Type="http://schemas.openxmlformats.org/officeDocument/2006/relationships/themeOverride" Target="../theme/themeOverride4.xml"/><Relationship Id="rId2"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jpeg"/><Relationship Id="rId1" Type="http://schemas.openxmlformats.org/officeDocument/2006/relationships/slideLayout" Target="../slideLayouts/slideLayout7.xml"/><Relationship Id="rId2" Type="http://schemas.openxmlformats.org/officeDocument/2006/relationships/image" Target="../media/image5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8.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7.png"/><Relationship Id="rId1" Type="http://schemas.openxmlformats.org/officeDocument/2006/relationships/themeOverride" Target="../theme/themeOverride5.xml"/><Relationship Id="rId2"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8.jpeg"/><Relationship Id="rId1" Type="http://schemas.openxmlformats.org/officeDocument/2006/relationships/themeOverride" Target="../theme/themeOverride6.xml"/><Relationship Id="rId2"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slideLayout" Target="../slideLayouts/slideLayout18.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hyperlink" Target="http://latimesblogs.latimes.com/comments_blog/2010/04/kfc-double-down-sandwich-will-you-be-buying.html" TargetMode="External"/><Relationship Id="rId4" Type="http://schemas.openxmlformats.org/officeDocument/2006/relationships/hyperlink" Target="http://www.bucketsforthecure.com/" TargetMode="External"/><Relationship Id="rId5" Type="http://schemas.openxmlformats.org/officeDocument/2006/relationships/hyperlink" Target="http://www.cancer.gov/cancertopics/factsheet/Risk/obesity" TargetMode="External"/><Relationship Id="rId6" Type="http://schemas.openxmlformats.org/officeDocument/2006/relationships/hyperlink" Target="http://www.dailymail.co.uk/health/article-1260716/Thirty-cent-breast-cancer-caused-obesity.html" TargetMode="External"/><Relationship Id="rId7" Type="http://schemas.openxmlformats.org/officeDocument/2006/relationships/hyperlink" Target="http://www.cancer.org/docroot/NWS/content/NWS_1_1x_Report_Over_100000_Cancers_Linked_to_Excess_Body_Fat.asp" TargetMode="External"/><Relationship Id="rId8" Type="http://schemas.openxmlformats.org/officeDocument/2006/relationships/image" Target="../media/image10.jpeg"/><Relationship Id="rId9" Type="http://schemas.openxmlformats.org/officeDocument/2006/relationships/image" Target="../media/image11.gif"/><Relationship Id="rId10" Type="http://schemas.openxmlformats.org/officeDocument/2006/relationships/image" Target="../media/image12.gif"/><Relationship Id="rId11" Type="http://schemas.openxmlformats.org/officeDocument/2006/relationships/image" Target="../media/image13.jpeg"/><Relationship Id="rId1" Type="http://schemas.openxmlformats.org/officeDocument/2006/relationships/themeOverride" Target="../theme/themeOverride8.xml"/><Relationship Id="rId2"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slideLayout" Target="../slideLayouts/slideLayout13.xml"/><Relationship Id="rId3"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2667000"/>
          </a:xfrm>
        </p:spPr>
        <p:txBody>
          <a:bodyPr>
            <a:normAutofit fontScale="90000"/>
          </a:bodyPr>
          <a:lstStyle/>
          <a:p>
            <a:r>
              <a:rPr lang="en-US" sz="2800" dirty="0" smtClean="0">
                <a:latin typeface="Arial" pitchFamily="34" charset="0"/>
                <a:cs typeface="Arial" pitchFamily="34" charset="0"/>
              </a:rPr>
              <a:t>The Whys and the Wherefores:</a:t>
            </a:r>
            <a:br>
              <a:rPr lang="en-US" sz="2800" dirty="0" smtClean="0">
                <a:latin typeface="Arial" pitchFamily="34" charset="0"/>
                <a:cs typeface="Arial" pitchFamily="34" charset="0"/>
              </a:rPr>
            </a:br>
            <a:r>
              <a:rPr lang="en-US" dirty="0" smtClean="0"/>
              <a:t/>
            </a:r>
            <a:br>
              <a:rPr lang="en-US" dirty="0" smtClean="0"/>
            </a:br>
            <a:r>
              <a:rPr lang="en-US" sz="6000" b="1" dirty="0" smtClean="0"/>
              <a:t>MARKET AMERICA </a:t>
            </a:r>
            <a:br>
              <a:rPr lang="en-US" sz="6000" b="1" dirty="0" smtClean="0"/>
            </a:br>
            <a:r>
              <a:rPr lang="en-US" sz="6000" b="1" dirty="0" smtClean="0"/>
              <a:t>PRODUCT TRAINING</a:t>
            </a:r>
            <a:endParaRPr lang="en-US" sz="6000" b="1" dirty="0"/>
          </a:p>
        </p:txBody>
      </p:sp>
      <p:sp>
        <p:nvSpPr>
          <p:cNvPr id="13314" name="Text Placeholder 2"/>
          <p:cNvSpPr>
            <a:spLocks noGrp="1"/>
          </p:cNvSpPr>
          <p:nvPr>
            <p:ph idx="1"/>
          </p:nvPr>
        </p:nvSpPr>
        <p:spPr>
          <a:xfrm>
            <a:off x="457200" y="3200400"/>
            <a:ext cx="8229600" cy="2925763"/>
          </a:xfrm>
        </p:spPr>
        <p:txBody>
          <a:bodyPr/>
          <a:lstStyle/>
          <a:p>
            <a:pPr>
              <a:buNone/>
            </a:pPr>
            <a:r>
              <a:rPr lang="en-US" dirty="0" smtClean="0"/>
              <a:t> </a:t>
            </a:r>
            <a:endParaRPr lang="en-US" dirty="0"/>
          </a:p>
        </p:txBody>
      </p:sp>
      <p:pic>
        <p:nvPicPr>
          <p:cNvPr id="200709" name="Picture 5" descr="health-studies"/>
          <p:cNvPicPr>
            <a:picLocks noChangeAspect="1" noChangeArrowheads="1"/>
          </p:cNvPicPr>
          <p:nvPr/>
        </p:nvPicPr>
        <p:blipFill>
          <a:blip r:embed="rId4" cstate="print"/>
          <a:srcRect/>
          <a:stretch>
            <a:fillRect/>
          </a:stretch>
        </p:blipFill>
        <p:spPr bwMode="auto">
          <a:xfrm>
            <a:off x="2819400" y="3352800"/>
            <a:ext cx="3810000" cy="2990850"/>
          </a:xfrm>
          <a:prstGeom prst="rect">
            <a:avLst/>
          </a:prstGeom>
          <a:noFill/>
        </p:spPr>
      </p:pic>
    </p:spTree>
    <p:extLst>
      <p:ext uri="{BB962C8B-B14F-4D97-AF65-F5344CB8AC3E}">
        <p14:creationId xmlns:p14="http://schemas.microsoft.com/office/powerpoint/2010/main" val="979135531"/>
      </p:ext>
    </p:extLst>
  </p:cSld>
  <p:clrMapOvr>
    <a:overrideClrMapping bg1="lt1" tx1="dk1" bg2="lt2" tx2="dk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7772400" cy="914400"/>
          </a:xfrm>
        </p:spPr>
        <p:txBody>
          <a:bodyPr>
            <a:normAutofit fontScale="90000"/>
          </a:bodyPr>
          <a:lstStyle/>
          <a:p>
            <a:pPr eaLnBrk="1" fontAlgn="auto" hangingPunct="1">
              <a:spcAft>
                <a:spcPts val="0"/>
              </a:spcAft>
              <a:defRPr/>
            </a:pPr>
            <a:r>
              <a:rPr lang="en-US" sz="3600" u="sng" kern="1200" dirty="0" smtClean="0">
                <a:solidFill>
                  <a:schemeClr val="accent1"/>
                </a:solidFill>
                <a:effectLst>
                  <a:outerShdw blurRad="50000" dist="30000" dir="5400000" algn="tl" rotWithShape="0">
                    <a:srgbClr val="000000">
                      <a:alpha val="30000"/>
                    </a:srgbClr>
                  </a:outerShdw>
                </a:effectLst>
                <a:latin typeface="Arial Black" pitchFamily="34" charset="0"/>
                <a:cs typeface="Aharoni" pitchFamily="2" charset="-79"/>
              </a:rPr>
              <a:t>Product knowledge</a:t>
            </a:r>
            <a:r>
              <a:rPr lang="en-US" sz="3600" kern="1200" dirty="0" smtClean="0">
                <a:solidFill>
                  <a:schemeClr val="accent1"/>
                </a:solidFill>
                <a:effectLst>
                  <a:outerShdw blurRad="50000" dist="30000" dir="5400000" algn="tl" rotWithShape="0">
                    <a:srgbClr val="000000">
                      <a:alpha val="30000"/>
                    </a:srgbClr>
                  </a:outerShdw>
                </a:effectLst>
                <a:latin typeface="Arial Black" pitchFamily="34" charset="0"/>
                <a:cs typeface="Aharoni" pitchFamily="2" charset="-79"/>
              </a:rPr>
              <a:t>:</a:t>
            </a:r>
            <a:br>
              <a:rPr lang="en-US" sz="3600" kern="1200" dirty="0" smtClean="0">
                <a:solidFill>
                  <a:schemeClr val="accent1"/>
                </a:solidFill>
                <a:effectLst>
                  <a:outerShdw blurRad="50000" dist="30000" dir="5400000" algn="tl" rotWithShape="0">
                    <a:srgbClr val="000000">
                      <a:alpha val="30000"/>
                    </a:srgbClr>
                  </a:outerShdw>
                </a:effectLst>
                <a:latin typeface="Arial Black" pitchFamily="34" charset="0"/>
                <a:cs typeface="Aharoni" pitchFamily="2" charset="-79"/>
              </a:rPr>
            </a:br>
            <a:r>
              <a:rPr lang="en-US" sz="2700" dirty="0" smtClean="0">
                <a:solidFill>
                  <a:schemeClr val="accent1"/>
                </a:solidFill>
                <a:effectLst>
                  <a:outerShdw blurRad="50000" dist="30000" dir="5400000" algn="tl" rotWithShape="0">
                    <a:srgbClr val="000000">
                      <a:alpha val="30000"/>
                    </a:srgbClr>
                  </a:outerShdw>
                </a:effectLst>
                <a:latin typeface="Arial Black" pitchFamily="34" charset="0"/>
                <a:cs typeface="Aharoni" pitchFamily="2" charset="-79"/>
              </a:rPr>
              <a:t>What will help you develop a retail business?</a:t>
            </a:r>
            <a:endParaRPr lang="en-US" sz="2700" kern="1200" dirty="0">
              <a:solidFill>
                <a:schemeClr val="accent3">
                  <a:lumMod val="75000"/>
                </a:schemeClr>
              </a:solidFill>
              <a:effectLst>
                <a:outerShdw blurRad="50000" dist="30000" dir="5400000" algn="tl" rotWithShape="0">
                  <a:srgbClr val="000000">
                    <a:alpha val="30000"/>
                  </a:srgbClr>
                </a:outerShdw>
              </a:effectLst>
              <a:latin typeface="Aharoni" pitchFamily="2" charset="-79"/>
              <a:ea typeface="+mj-ea"/>
              <a:cs typeface="Aharoni" pitchFamily="2" charset="-79"/>
            </a:endParaRPr>
          </a:p>
        </p:txBody>
      </p:sp>
      <p:sp>
        <p:nvSpPr>
          <p:cNvPr id="14338" name="Content Placeholder 2"/>
          <p:cNvSpPr>
            <a:spLocks noGrp="1"/>
          </p:cNvSpPr>
          <p:nvPr>
            <p:ph idx="4294967295"/>
          </p:nvPr>
        </p:nvSpPr>
        <p:spPr>
          <a:xfrm>
            <a:off x="0" y="1524000"/>
            <a:ext cx="8077200" cy="5334000"/>
          </a:xfrm>
        </p:spPr>
        <p:txBody>
          <a:bodyPr>
            <a:normAutofit/>
          </a:bodyPr>
          <a:lstStyle/>
          <a:p>
            <a:pPr eaLnBrk="1" hangingPunct="1">
              <a:lnSpc>
                <a:spcPct val="80000"/>
              </a:lnSpc>
            </a:pPr>
            <a:r>
              <a:rPr lang="en-US" sz="2500" b="1" dirty="0"/>
              <a:t>Raising consumer awareness of health issues in this country….</a:t>
            </a:r>
          </a:p>
          <a:p>
            <a:pPr eaLnBrk="1" hangingPunct="1">
              <a:lnSpc>
                <a:spcPct val="80000"/>
              </a:lnSpc>
            </a:pPr>
            <a:endParaRPr lang="en-US" sz="2500" dirty="0"/>
          </a:p>
          <a:p>
            <a:pPr lvl="1" eaLnBrk="1" hangingPunct="1">
              <a:lnSpc>
                <a:spcPct val="80000"/>
              </a:lnSpc>
            </a:pPr>
            <a:r>
              <a:rPr lang="en-US" sz="2200" b="1" dirty="0"/>
              <a:t>Pharmaceutical Propaganda that every issue is resolved by </a:t>
            </a:r>
            <a:r>
              <a:rPr lang="en-US" sz="2200" b="1" dirty="0" smtClean="0"/>
              <a:t>drugs….</a:t>
            </a:r>
          </a:p>
          <a:p>
            <a:pPr lvl="1" eaLnBrk="1" hangingPunct="1">
              <a:lnSpc>
                <a:spcPct val="80000"/>
              </a:lnSpc>
            </a:pPr>
            <a:endParaRPr lang="en-US" sz="2200" dirty="0" smtClean="0"/>
          </a:p>
          <a:p>
            <a:pPr lvl="1" eaLnBrk="1" hangingPunct="1">
              <a:lnSpc>
                <a:spcPct val="80000"/>
              </a:lnSpc>
              <a:buNone/>
            </a:pPr>
            <a:endParaRPr lang="en-US" sz="2200" dirty="0"/>
          </a:p>
          <a:p>
            <a:pPr lvl="1" eaLnBrk="1" hangingPunct="1">
              <a:lnSpc>
                <a:spcPct val="80000"/>
              </a:lnSpc>
            </a:pPr>
            <a:endParaRPr lang="en-US" sz="2200" dirty="0" smtClean="0"/>
          </a:p>
          <a:p>
            <a:pPr lvl="1" eaLnBrk="1" hangingPunct="1">
              <a:lnSpc>
                <a:spcPct val="80000"/>
              </a:lnSpc>
            </a:pPr>
            <a:endParaRPr lang="en-US" sz="2200" dirty="0" smtClean="0"/>
          </a:p>
          <a:p>
            <a:pPr lvl="1" eaLnBrk="1" hangingPunct="1">
              <a:lnSpc>
                <a:spcPct val="80000"/>
              </a:lnSpc>
            </a:pPr>
            <a:endParaRPr lang="en-US" sz="2200" dirty="0"/>
          </a:p>
          <a:p>
            <a:pPr eaLnBrk="1" hangingPunct="1">
              <a:lnSpc>
                <a:spcPct val="80000"/>
              </a:lnSpc>
            </a:pPr>
            <a:r>
              <a:rPr lang="en-US" sz="2500" b="1" dirty="0"/>
              <a:t>Where our population is headed if things </a:t>
            </a:r>
            <a:r>
              <a:rPr lang="en-US" sz="2500" b="1" dirty="0" smtClean="0"/>
              <a:t>don’t </a:t>
            </a:r>
            <a:r>
              <a:rPr lang="en-US" sz="2500" b="1" dirty="0"/>
              <a:t>change….</a:t>
            </a:r>
            <a:r>
              <a:rPr lang="en-US" sz="2500" dirty="0"/>
              <a:t> </a:t>
            </a:r>
          </a:p>
          <a:p>
            <a:pPr eaLnBrk="1" hangingPunct="1">
              <a:lnSpc>
                <a:spcPct val="80000"/>
              </a:lnSpc>
              <a:buNone/>
            </a:pPr>
            <a:endParaRPr lang="en-US" sz="2500" dirty="0" smtClean="0"/>
          </a:p>
          <a:p>
            <a:pPr eaLnBrk="1" hangingPunct="1">
              <a:lnSpc>
                <a:spcPct val="80000"/>
              </a:lnSpc>
            </a:pPr>
            <a:r>
              <a:rPr lang="en-US" sz="2500" b="1" dirty="0" smtClean="0"/>
              <a:t>Developing </a:t>
            </a:r>
            <a:r>
              <a:rPr lang="en-US" sz="2500" b="1" dirty="0"/>
              <a:t>a passion gives your mission purpose, &amp; clarifies intent!</a:t>
            </a:r>
          </a:p>
          <a:p>
            <a:pPr eaLnBrk="1" hangingPunct="1">
              <a:lnSpc>
                <a:spcPct val="80000"/>
              </a:lnSpc>
            </a:pPr>
            <a:endParaRPr lang="en-US" sz="2500" dirty="0"/>
          </a:p>
        </p:txBody>
      </p:sp>
      <p:sp>
        <p:nvSpPr>
          <p:cNvPr id="93185" name="Rectangle 1"/>
          <p:cNvSpPr>
            <a:spLocks noChangeArrowheads="1"/>
          </p:cNvSpPr>
          <p:nvPr/>
        </p:nvSpPr>
        <p:spPr bwMode="auto">
          <a:xfrm>
            <a:off x="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5" name="Picture 4" descr="drug_385x261.jpg"/>
          <p:cNvPicPr>
            <a:picLocks noChangeAspect="1"/>
          </p:cNvPicPr>
          <p:nvPr/>
        </p:nvPicPr>
        <p:blipFill>
          <a:blip r:embed="rId3" cstate="print"/>
          <a:stretch>
            <a:fillRect/>
          </a:stretch>
        </p:blipFill>
        <p:spPr>
          <a:xfrm>
            <a:off x="3352800" y="3124200"/>
            <a:ext cx="2057400" cy="1479287"/>
          </a:xfrm>
          <a:prstGeom prst="rect">
            <a:avLst/>
          </a:prstGeom>
        </p:spPr>
      </p:pic>
    </p:spTree>
    <p:extLst>
      <p:ext uri="{BB962C8B-B14F-4D97-AF65-F5344CB8AC3E}">
        <p14:creationId xmlns:p14="http://schemas.microsoft.com/office/powerpoint/2010/main" val="897116072"/>
      </p:ext>
    </p:extLst>
  </p:cSld>
  <p:clrMapOvr>
    <a:overrideClrMapping bg1="lt1" tx1="dk1" bg2="lt2" tx2="dk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38">
                                            <p:txEl>
                                              <p:pRg st="2" end="2"/>
                                            </p:txEl>
                                          </p:spTgt>
                                        </p:tgtEl>
                                        <p:attrNameLst>
                                          <p:attrName>style.visibility</p:attrName>
                                        </p:attrNameLst>
                                      </p:cBhvr>
                                      <p:to>
                                        <p:strVal val="visible"/>
                                      </p:to>
                                    </p:set>
                                    <p:animEffect transition="in" filter="fade">
                                      <p:cBhvr>
                                        <p:cTn id="7" dur="1000"/>
                                        <p:tgtEl>
                                          <p:spTgt spid="14338">
                                            <p:txEl>
                                              <p:pRg st="2" end="2"/>
                                            </p:txEl>
                                          </p:spTgt>
                                        </p:tgtEl>
                                      </p:cBhvr>
                                    </p:animEffect>
                                    <p:anim calcmode="lin" valueType="num">
                                      <p:cBhvr>
                                        <p:cTn id="8" dur="1000" fill="hold"/>
                                        <p:tgtEl>
                                          <p:spTgt spid="1433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4338">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4338">
                                            <p:txEl>
                                              <p:pRg st="8" end="8"/>
                                            </p:txEl>
                                          </p:spTgt>
                                        </p:tgtEl>
                                        <p:attrNameLst>
                                          <p:attrName>style.visibility</p:attrName>
                                        </p:attrNameLst>
                                      </p:cBhvr>
                                      <p:to>
                                        <p:strVal val="visible"/>
                                      </p:to>
                                    </p:set>
                                    <p:animEffect transition="in" filter="fade">
                                      <p:cBhvr>
                                        <p:cTn id="17" dur="1000"/>
                                        <p:tgtEl>
                                          <p:spTgt spid="14338">
                                            <p:txEl>
                                              <p:pRg st="8" end="8"/>
                                            </p:txEl>
                                          </p:spTgt>
                                        </p:tgtEl>
                                      </p:cBhvr>
                                    </p:animEffect>
                                    <p:anim calcmode="lin" valueType="num">
                                      <p:cBhvr>
                                        <p:cTn id="18" dur="1000" fill="hold"/>
                                        <p:tgtEl>
                                          <p:spTgt spid="14338">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1433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4338">
                                            <p:txEl>
                                              <p:pRg st="10" end="10"/>
                                            </p:txEl>
                                          </p:spTgt>
                                        </p:tgtEl>
                                        <p:attrNameLst>
                                          <p:attrName>style.visibility</p:attrName>
                                        </p:attrNameLst>
                                      </p:cBhvr>
                                      <p:to>
                                        <p:strVal val="visible"/>
                                      </p:to>
                                    </p:set>
                                    <p:animEffect transition="in" filter="fade">
                                      <p:cBhvr>
                                        <p:cTn id="24" dur="1000"/>
                                        <p:tgtEl>
                                          <p:spTgt spid="14338">
                                            <p:txEl>
                                              <p:pRg st="10" end="10"/>
                                            </p:txEl>
                                          </p:spTgt>
                                        </p:tgtEl>
                                      </p:cBhvr>
                                    </p:animEffect>
                                    <p:anim calcmode="lin" valueType="num">
                                      <p:cBhvr>
                                        <p:cTn id="25" dur="1000" fill="hold"/>
                                        <p:tgtEl>
                                          <p:spTgt spid="14338">
                                            <p:txEl>
                                              <p:pRg st="10" end="10"/>
                                            </p:txEl>
                                          </p:spTgt>
                                        </p:tgtEl>
                                        <p:attrNameLst>
                                          <p:attrName>ppt_x</p:attrName>
                                        </p:attrNameLst>
                                      </p:cBhvr>
                                      <p:tavLst>
                                        <p:tav tm="0">
                                          <p:val>
                                            <p:strVal val="#ppt_x"/>
                                          </p:val>
                                        </p:tav>
                                        <p:tav tm="100000">
                                          <p:val>
                                            <p:strVal val="#ppt_x"/>
                                          </p:val>
                                        </p:tav>
                                      </p:tavLst>
                                    </p:anim>
                                    <p:anim calcmode="lin" valueType="num">
                                      <p:cBhvr>
                                        <p:cTn id="26" dur="1000" fill="hold"/>
                                        <p:tgtEl>
                                          <p:spTgt spid="14338">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85800"/>
            <a:ext cx="8229600" cy="1295400"/>
          </a:xfrm>
        </p:spPr>
        <p:txBody>
          <a:bodyPr>
            <a:normAutofit fontScale="90000"/>
          </a:bodyPr>
          <a:lstStyle/>
          <a:p>
            <a:pPr>
              <a:defRPr/>
            </a:pPr>
            <a:r>
              <a:rPr lang="en-US" sz="4400" kern="1200" dirty="0" smtClean="0">
                <a:solidFill>
                  <a:schemeClr val="accent1"/>
                </a:solidFill>
                <a:effectLst>
                  <a:outerShdw blurRad="50000" dist="30000" dir="5400000" algn="tl" rotWithShape="0">
                    <a:srgbClr val="000000">
                      <a:alpha val="30000"/>
                    </a:srgbClr>
                  </a:outerShdw>
                </a:effectLst>
                <a:latin typeface="Arial Black" pitchFamily="34" charset="0"/>
                <a:cs typeface="Aharoni" pitchFamily="2" charset="-79"/>
              </a:rPr>
              <a:t/>
            </a:r>
            <a:br>
              <a:rPr lang="en-US" sz="4400" kern="1200" dirty="0" smtClean="0">
                <a:solidFill>
                  <a:schemeClr val="accent1"/>
                </a:solidFill>
                <a:effectLst>
                  <a:outerShdw blurRad="50000" dist="30000" dir="5400000" algn="tl" rotWithShape="0">
                    <a:srgbClr val="000000">
                      <a:alpha val="30000"/>
                    </a:srgbClr>
                  </a:outerShdw>
                </a:effectLst>
                <a:latin typeface="Arial Black" pitchFamily="34" charset="0"/>
                <a:cs typeface="Aharoni" pitchFamily="2" charset="-79"/>
              </a:rPr>
            </a:br>
            <a:r>
              <a:rPr lang="en-US" sz="4900" kern="1200" dirty="0" smtClean="0">
                <a:solidFill>
                  <a:schemeClr val="accent1"/>
                </a:solidFill>
                <a:effectLst>
                  <a:outerShdw blurRad="50000" dist="30000" dir="5400000" algn="tl" rotWithShape="0">
                    <a:srgbClr val="000000">
                      <a:alpha val="30000"/>
                    </a:srgbClr>
                  </a:outerShdw>
                </a:effectLst>
                <a:latin typeface="Arial Black" pitchFamily="34" charset="0"/>
                <a:cs typeface="Aharoni" pitchFamily="2" charset="-79"/>
              </a:rPr>
              <a:t>Conversational marketing</a:t>
            </a:r>
            <a:br>
              <a:rPr lang="en-US" sz="4900" kern="1200" dirty="0" smtClean="0">
                <a:solidFill>
                  <a:schemeClr val="accent1"/>
                </a:solidFill>
                <a:effectLst>
                  <a:outerShdw blurRad="50000" dist="30000" dir="5400000" algn="tl" rotWithShape="0">
                    <a:srgbClr val="000000">
                      <a:alpha val="30000"/>
                    </a:srgbClr>
                  </a:outerShdw>
                </a:effectLst>
                <a:latin typeface="Arial Black" pitchFamily="34" charset="0"/>
                <a:cs typeface="Aharoni" pitchFamily="2" charset="-79"/>
              </a:rPr>
            </a:br>
            <a:r>
              <a:rPr lang="en-US" sz="2700" dirty="0">
                <a:solidFill>
                  <a:schemeClr val="tx2">
                    <a:lumMod val="60000"/>
                    <a:lumOff val="40000"/>
                  </a:schemeClr>
                </a:solidFill>
                <a:effectLst>
                  <a:outerShdw blurRad="50000" dist="30000" dir="5400000" algn="tl" rotWithShape="0">
                    <a:srgbClr val="000000">
                      <a:alpha val="30000"/>
                    </a:srgbClr>
                  </a:outerShdw>
                </a:effectLst>
                <a:latin typeface="Arial Black" pitchFamily="34" charset="0"/>
                <a:cs typeface="Aharoni" pitchFamily="2" charset="-79"/>
              </a:rPr>
              <a:t>What we can do to change perception at a </a:t>
            </a:r>
            <a:r>
              <a:rPr lang="en-US" sz="3100" u="sng" dirty="0" smtClean="0">
                <a:solidFill>
                  <a:schemeClr val="accent3">
                    <a:lumMod val="75000"/>
                  </a:schemeClr>
                </a:solidFill>
                <a:effectLst>
                  <a:outerShdw blurRad="50000" dist="30000" dir="5400000" algn="tl" rotWithShape="0">
                    <a:srgbClr val="000000">
                      <a:alpha val="30000"/>
                    </a:srgbClr>
                  </a:outerShdw>
                </a:effectLst>
                <a:latin typeface="Arial Black" pitchFamily="34" charset="0"/>
                <a:cs typeface="Aharoni" pitchFamily="2" charset="-79"/>
              </a:rPr>
              <a:t>Grassroots</a:t>
            </a:r>
            <a:r>
              <a:rPr lang="en-US" sz="3100" dirty="0" smtClean="0">
                <a:solidFill>
                  <a:schemeClr val="accent3">
                    <a:lumMod val="75000"/>
                  </a:schemeClr>
                </a:solidFill>
                <a:effectLst>
                  <a:outerShdw blurRad="50000" dist="30000" dir="5400000" algn="tl" rotWithShape="0">
                    <a:srgbClr val="000000">
                      <a:alpha val="30000"/>
                    </a:srgbClr>
                  </a:outerShdw>
                </a:effectLst>
                <a:latin typeface="Arial Black" pitchFamily="34" charset="0"/>
                <a:cs typeface="Aharoni" pitchFamily="2" charset="-79"/>
              </a:rPr>
              <a:t> </a:t>
            </a:r>
            <a:r>
              <a:rPr lang="en-US" sz="3100" dirty="0">
                <a:solidFill>
                  <a:schemeClr val="tx2">
                    <a:lumMod val="60000"/>
                    <a:lumOff val="40000"/>
                  </a:schemeClr>
                </a:solidFill>
                <a:effectLst>
                  <a:outerShdw blurRad="50000" dist="30000" dir="5400000" algn="tl" rotWithShape="0">
                    <a:srgbClr val="000000">
                      <a:alpha val="30000"/>
                    </a:srgbClr>
                  </a:outerShdw>
                </a:effectLst>
                <a:latin typeface="Arial Black" pitchFamily="34" charset="0"/>
                <a:cs typeface="Aharoni" pitchFamily="2" charset="-79"/>
              </a:rPr>
              <a:t>level</a:t>
            </a:r>
            <a:r>
              <a:rPr lang="en-US" sz="4900" kern="1200" dirty="0" smtClean="0">
                <a:solidFill>
                  <a:schemeClr val="accent1"/>
                </a:solidFill>
                <a:effectLst>
                  <a:outerShdw blurRad="50000" dist="30000" dir="5400000" algn="tl" rotWithShape="0">
                    <a:srgbClr val="000000">
                      <a:alpha val="30000"/>
                    </a:srgbClr>
                  </a:outerShdw>
                </a:effectLst>
                <a:latin typeface="Arial Black" pitchFamily="34" charset="0"/>
                <a:cs typeface="Aharoni" pitchFamily="2" charset="-79"/>
              </a:rPr>
              <a:t/>
            </a:r>
            <a:br>
              <a:rPr lang="en-US" sz="4900" kern="1200" dirty="0" smtClean="0">
                <a:solidFill>
                  <a:schemeClr val="accent1"/>
                </a:solidFill>
                <a:effectLst>
                  <a:outerShdw blurRad="50000" dist="30000" dir="5400000" algn="tl" rotWithShape="0">
                    <a:srgbClr val="000000">
                      <a:alpha val="30000"/>
                    </a:srgbClr>
                  </a:outerShdw>
                </a:effectLst>
                <a:latin typeface="Arial Black" pitchFamily="34" charset="0"/>
                <a:cs typeface="Aharoni" pitchFamily="2" charset="-79"/>
              </a:rPr>
            </a:br>
            <a:r>
              <a:rPr lang="en-US" sz="4900" dirty="0">
                <a:solidFill>
                  <a:schemeClr val="accent1"/>
                </a:solidFill>
                <a:effectLst>
                  <a:outerShdw blurRad="50000" dist="30000" dir="5400000" algn="tl" rotWithShape="0">
                    <a:srgbClr val="000000">
                      <a:alpha val="30000"/>
                    </a:srgbClr>
                  </a:outerShdw>
                </a:effectLst>
                <a:latin typeface="Arial Black" pitchFamily="34" charset="0"/>
                <a:cs typeface="Aharoni" pitchFamily="2" charset="-79"/>
              </a:rPr>
              <a:t/>
            </a:r>
            <a:br>
              <a:rPr lang="en-US" sz="4900" dirty="0">
                <a:solidFill>
                  <a:schemeClr val="accent1"/>
                </a:solidFill>
                <a:effectLst>
                  <a:outerShdw blurRad="50000" dist="30000" dir="5400000" algn="tl" rotWithShape="0">
                    <a:srgbClr val="000000">
                      <a:alpha val="30000"/>
                    </a:srgbClr>
                  </a:outerShdw>
                </a:effectLst>
                <a:latin typeface="Arial Black" pitchFamily="34" charset="0"/>
                <a:cs typeface="Aharoni" pitchFamily="2" charset="-79"/>
              </a:rPr>
            </a:br>
            <a:endParaRPr lang="en-US" sz="4900" kern="1200" dirty="0">
              <a:solidFill>
                <a:schemeClr val="accent3">
                  <a:lumMod val="75000"/>
                </a:schemeClr>
              </a:solidFill>
              <a:effectLst>
                <a:outerShdw blurRad="50000" dist="30000" dir="5400000" algn="tl" rotWithShape="0">
                  <a:srgbClr val="000000">
                    <a:alpha val="30000"/>
                  </a:srgbClr>
                </a:outerShdw>
              </a:effectLst>
              <a:latin typeface="Aharoni" pitchFamily="2" charset="-79"/>
              <a:ea typeface="+mj-ea"/>
              <a:cs typeface="Aharoni" pitchFamily="2" charset="-79"/>
            </a:endParaRPr>
          </a:p>
        </p:txBody>
      </p:sp>
      <p:sp>
        <p:nvSpPr>
          <p:cNvPr id="215043" name="Content Placeholder 2"/>
          <p:cNvSpPr>
            <a:spLocks noGrp="1"/>
          </p:cNvSpPr>
          <p:nvPr>
            <p:ph idx="4294967295"/>
          </p:nvPr>
        </p:nvSpPr>
        <p:spPr>
          <a:xfrm>
            <a:off x="381000" y="2057400"/>
            <a:ext cx="7543800" cy="4038600"/>
          </a:xfrm>
        </p:spPr>
        <p:txBody>
          <a:bodyPr/>
          <a:lstStyle/>
          <a:p>
            <a:pPr eaLnBrk="1" hangingPunct="1"/>
            <a:r>
              <a:rPr lang="en-US" dirty="0"/>
              <a:t>Informing those who are INTERESTED &amp; welcome info;  “Did you know…?”</a:t>
            </a:r>
          </a:p>
          <a:p>
            <a:pPr eaLnBrk="1" hangingPunct="1">
              <a:buFont typeface="Wingdings" pitchFamily="2" charset="2"/>
              <a:buNone/>
            </a:pPr>
            <a:endParaRPr lang="en-US" dirty="0"/>
          </a:p>
          <a:p>
            <a:pPr eaLnBrk="1" hangingPunct="1"/>
            <a:r>
              <a:rPr lang="en-US" dirty="0"/>
              <a:t>You cannot assist those who</a:t>
            </a:r>
            <a:br>
              <a:rPr lang="en-US" dirty="0"/>
            </a:br>
            <a:r>
              <a:rPr lang="en-US" dirty="0"/>
              <a:t>don’t match your </a:t>
            </a:r>
            <a:r>
              <a:rPr lang="en-US" dirty="0" smtClean="0"/>
              <a:t>commitment,</a:t>
            </a:r>
            <a:r>
              <a:rPr lang="en-US" dirty="0"/>
              <a:t/>
            </a:r>
            <a:br>
              <a:rPr lang="en-US" dirty="0"/>
            </a:br>
            <a:r>
              <a:rPr lang="en-US" dirty="0"/>
              <a:t>to </a:t>
            </a:r>
            <a:r>
              <a:rPr lang="en-US" i="1" dirty="0"/>
              <a:t>their</a:t>
            </a:r>
            <a:r>
              <a:rPr lang="en-US" dirty="0"/>
              <a:t> </a:t>
            </a:r>
            <a:r>
              <a:rPr lang="en-US" dirty="0" smtClean="0"/>
              <a:t>own well-being</a:t>
            </a:r>
            <a:r>
              <a:rPr lang="en-US" dirty="0"/>
              <a:t>.</a:t>
            </a:r>
          </a:p>
        </p:txBody>
      </p:sp>
      <p:pic>
        <p:nvPicPr>
          <p:cNvPr id="215049" name="Picture 9" descr="conversation"/>
          <p:cNvPicPr>
            <a:picLocks noChangeAspect="1" noChangeArrowheads="1"/>
          </p:cNvPicPr>
          <p:nvPr/>
        </p:nvPicPr>
        <p:blipFill>
          <a:blip r:embed="rId3" cstate="print"/>
          <a:srcRect/>
          <a:stretch>
            <a:fillRect/>
          </a:stretch>
        </p:blipFill>
        <p:spPr bwMode="auto">
          <a:xfrm>
            <a:off x="6324600" y="4419601"/>
            <a:ext cx="2590800" cy="2003425"/>
          </a:xfrm>
          <a:prstGeom prst="rect">
            <a:avLst/>
          </a:prstGeom>
          <a:noFill/>
        </p:spPr>
      </p:pic>
    </p:spTree>
    <p:extLst>
      <p:ext uri="{BB962C8B-B14F-4D97-AF65-F5344CB8AC3E}">
        <p14:creationId xmlns:p14="http://schemas.microsoft.com/office/powerpoint/2010/main" val="1362961172"/>
      </p:ext>
    </p:extLst>
  </p:cSld>
  <p:clrMapOvr>
    <a:overrideClrMapping bg1="lt1" tx1="dk1" bg2="lt2" tx2="dk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90600" y="304800"/>
            <a:ext cx="7391400" cy="1173163"/>
          </a:xfrm>
        </p:spPr>
        <p:txBody>
          <a:bodyPr>
            <a:normAutofit fontScale="90000"/>
          </a:bodyPr>
          <a:lstStyle/>
          <a:p>
            <a:pPr eaLnBrk="1" fontAlgn="auto" hangingPunct="1">
              <a:spcAft>
                <a:spcPts val="0"/>
              </a:spcAft>
              <a:defRPr/>
            </a:pPr>
            <a:r>
              <a:rPr lang="en-US" sz="4400" kern="1200" dirty="0">
                <a:solidFill>
                  <a:schemeClr val="accent3">
                    <a:lumMod val="50000"/>
                  </a:schemeClr>
                </a:solidFill>
                <a:effectLst>
                  <a:outerShdw blurRad="50000" dist="30000" dir="5400000" algn="tl" rotWithShape="0">
                    <a:srgbClr val="000000">
                      <a:alpha val="30000"/>
                    </a:srgbClr>
                  </a:outerShdw>
                </a:effectLst>
                <a:latin typeface="Arial Black" pitchFamily="34" charset="0"/>
                <a:cs typeface="Aharoni" pitchFamily="2" charset="-79"/>
              </a:rPr>
              <a:t>Conversational </a:t>
            </a:r>
            <a:r>
              <a:rPr lang="en-US" sz="4400" kern="1200" dirty="0" smtClean="0">
                <a:solidFill>
                  <a:schemeClr val="accent3">
                    <a:lumMod val="50000"/>
                  </a:schemeClr>
                </a:solidFill>
                <a:effectLst>
                  <a:outerShdw blurRad="50000" dist="30000" dir="5400000" algn="tl" rotWithShape="0">
                    <a:srgbClr val="000000">
                      <a:alpha val="30000"/>
                    </a:srgbClr>
                  </a:outerShdw>
                </a:effectLst>
                <a:latin typeface="Arial Black" pitchFamily="34" charset="0"/>
                <a:cs typeface="Aharoni" pitchFamily="2" charset="-79"/>
              </a:rPr>
              <a:t>Marketing</a:t>
            </a:r>
            <a:r>
              <a:rPr lang="en-US" kern="12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
            </a:r>
            <a:br>
              <a:rPr lang="en-US" kern="12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br>
            <a:endParaRPr lang="en-US" sz="2200" kern="12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
        <p:nvSpPr>
          <p:cNvPr id="22530" name="Content Placeholder 2"/>
          <p:cNvSpPr>
            <a:spLocks noGrp="1"/>
          </p:cNvSpPr>
          <p:nvPr>
            <p:ph idx="4294967295"/>
          </p:nvPr>
        </p:nvSpPr>
        <p:spPr>
          <a:xfrm>
            <a:off x="533400" y="1371600"/>
            <a:ext cx="8001000" cy="2990850"/>
          </a:xfrm>
        </p:spPr>
        <p:txBody>
          <a:bodyPr>
            <a:normAutofit fontScale="92500" lnSpcReduction="20000"/>
          </a:bodyPr>
          <a:lstStyle/>
          <a:p>
            <a:pPr marL="365760" indent="-283464" eaLnBrk="1" fontAlgn="auto" hangingPunct="1">
              <a:spcAft>
                <a:spcPts val="0"/>
              </a:spcAft>
              <a:buFont typeface="Wingdings 2"/>
              <a:buChar char=""/>
              <a:defRPr/>
            </a:pPr>
            <a:endParaRPr lang="en-US" kern="1200" dirty="0">
              <a:latin typeface="+mn-lt"/>
              <a:ea typeface="+mn-ea"/>
              <a:cs typeface="+mn-cs"/>
            </a:endParaRPr>
          </a:p>
          <a:p>
            <a:pPr marL="365760" indent="-283464" eaLnBrk="1" fontAlgn="auto" hangingPunct="1">
              <a:spcAft>
                <a:spcPts val="0"/>
              </a:spcAft>
              <a:buFont typeface="Wingdings 2"/>
              <a:buChar char=""/>
              <a:defRPr/>
            </a:pPr>
            <a:r>
              <a:rPr lang="en-US" sz="3900" b="1" kern="1200" dirty="0">
                <a:latin typeface="Arial Black" pitchFamily="34" charset="0"/>
              </a:rPr>
              <a:t>Product </a:t>
            </a:r>
            <a:r>
              <a:rPr lang="en-US" sz="3900" b="1" kern="1200" dirty="0">
                <a:solidFill>
                  <a:schemeClr val="accent2"/>
                </a:solidFill>
                <a:latin typeface="Arial Black" pitchFamily="34" charset="0"/>
              </a:rPr>
              <a:t>belief</a:t>
            </a:r>
            <a:r>
              <a:rPr lang="en-US" sz="3900" b="1" kern="1200" dirty="0">
                <a:latin typeface="Arial Black" pitchFamily="34" charset="0"/>
              </a:rPr>
              <a:t>—based on science—not marketing.</a:t>
            </a:r>
          </a:p>
          <a:p>
            <a:pPr marL="365760" indent="-283464" eaLnBrk="1" fontAlgn="auto" hangingPunct="1">
              <a:spcAft>
                <a:spcPts val="0"/>
              </a:spcAft>
              <a:buFont typeface="Wingdings 2"/>
              <a:buChar char=""/>
              <a:defRPr/>
            </a:pPr>
            <a:endParaRPr lang="en-US" sz="2000" b="1" kern="1200" dirty="0">
              <a:latin typeface="+mn-lt"/>
              <a:ea typeface="+mn-ea"/>
              <a:cs typeface="+mn-cs"/>
            </a:endParaRPr>
          </a:p>
          <a:p>
            <a:pPr marL="365760" indent="-283464" eaLnBrk="1" fontAlgn="auto" hangingPunct="1">
              <a:spcAft>
                <a:spcPts val="0"/>
              </a:spcAft>
              <a:buFont typeface="Wingdings 2"/>
              <a:buChar char=""/>
              <a:defRPr/>
            </a:pPr>
            <a:endParaRPr lang="en-US" sz="2000" b="1" kern="1200" dirty="0">
              <a:latin typeface="+mn-lt"/>
              <a:ea typeface="+mn-ea"/>
              <a:cs typeface="+mn-cs"/>
            </a:endParaRPr>
          </a:p>
          <a:p>
            <a:pPr marL="365760" indent="-283464" eaLnBrk="1" fontAlgn="auto" hangingPunct="1">
              <a:spcAft>
                <a:spcPts val="0"/>
              </a:spcAft>
              <a:buFont typeface="Wingdings 2"/>
              <a:buChar char=""/>
              <a:defRPr/>
            </a:pPr>
            <a:r>
              <a:rPr lang="en-US" b="1" kern="1200" dirty="0">
                <a:latin typeface="+mn-lt"/>
                <a:ea typeface="+mn-ea"/>
                <a:cs typeface="+mn-cs"/>
              </a:rPr>
              <a:t>Product Specialties—what is unique about what?</a:t>
            </a:r>
          </a:p>
          <a:p>
            <a:pPr marL="365760" indent="-283464" eaLnBrk="1" fontAlgn="auto" hangingPunct="1">
              <a:spcAft>
                <a:spcPts val="0"/>
              </a:spcAft>
              <a:buFont typeface="Wingdings 2"/>
              <a:buChar char=""/>
              <a:defRPr/>
            </a:pPr>
            <a:endParaRPr lang="en-US" kern="1200" dirty="0">
              <a:latin typeface="+mn-lt"/>
              <a:ea typeface="+mn-ea"/>
              <a:cs typeface="+mn-cs"/>
            </a:endParaRPr>
          </a:p>
        </p:txBody>
      </p:sp>
      <p:pic>
        <p:nvPicPr>
          <p:cNvPr id="216068" name="Picture 9" descr="22246447"/>
          <p:cNvPicPr>
            <a:picLocks noChangeAspect="1" noChangeArrowheads="1"/>
          </p:cNvPicPr>
          <p:nvPr/>
        </p:nvPicPr>
        <p:blipFill>
          <a:blip r:embed="rId3" cstate="print"/>
          <a:srcRect/>
          <a:stretch>
            <a:fillRect/>
          </a:stretch>
        </p:blipFill>
        <p:spPr bwMode="auto">
          <a:xfrm>
            <a:off x="3962400" y="4038600"/>
            <a:ext cx="2593975" cy="2514600"/>
          </a:xfrm>
          <a:prstGeom prst="rect">
            <a:avLst/>
          </a:prstGeom>
          <a:noFill/>
          <a:ln w="9525">
            <a:noFill/>
            <a:miter lim="800000"/>
            <a:headEnd/>
            <a:tailEnd/>
          </a:ln>
        </p:spPr>
      </p:pic>
    </p:spTree>
    <p:extLst>
      <p:ext uri="{BB962C8B-B14F-4D97-AF65-F5344CB8AC3E}">
        <p14:creationId xmlns:p14="http://schemas.microsoft.com/office/powerpoint/2010/main" val="1835414577"/>
      </p:ext>
    </p:extLst>
  </p:cSld>
  <p:clrMapOvr>
    <a:overrideClrMapping bg1="lt1" tx1="dk1" bg2="lt2" tx2="dk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Stepping Stones along the Path</a:t>
            </a:r>
            <a:br>
              <a:rPr lang="en-US" dirty="0" smtClean="0">
                <a:solidFill>
                  <a:schemeClr val="tx1"/>
                </a:solidFill>
              </a:rPr>
            </a:br>
            <a:r>
              <a:rPr lang="en-US" dirty="0" smtClean="0">
                <a:solidFill>
                  <a:schemeClr val="tx1"/>
                </a:solidFill>
              </a:rPr>
              <a:t>to Wellbeing…………</a:t>
            </a:r>
            <a:endParaRPr lang="en-US" dirty="0">
              <a:solidFill>
                <a:schemeClr val="tx1"/>
              </a:solidFill>
            </a:endParaRPr>
          </a:p>
        </p:txBody>
      </p:sp>
      <p:pic>
        <p:nvPicPr>
          <p:cNvPr id="3074" name="Picture 2" descr="C:\Documents and Settings\CL\My Documents\My Pictures\Product training 6-5-10\pebbles.jpg"/>
          <p:cNvPicPr>
            <a:picLocks noGrp="1" noChangeAspect="1" noChangeArrowheads="1"/>
          </p:cNvPicPr>
          <p:nvPr>
            <p:ph idx="1"/>
          </p:nvPr>
        </p:nvPicPr>
        <p:blipFill>
          <a:blip r:embed="rId3" cstate="print"/>
          <a:srcRect/>
          <a:stretch>
            <a:fillRect/>
          </a:stretch>
        </p:blipFill>
        <p:spPr bwMode="auto">
          <a:xfrm>
            <a:off x="1892300" y="2151062"/>
            <a:ext cx="5359400" cy="3606800"/>
          </a:xfrm>
          <a:prstGeom prst="rect">
            <a:avLst/>
          </a:prstGeom>
          <a:noFill/>
        </p:spPr>
      </p:pic>
    </p:spTree>
    <p:extLst>
      <p:ext uri="{BB962C8B-B14F-4D97-AF65-F5344CB8AC3E}">
        <p14:creationId xmlns:p14="http://schemas.microsoft.com/office/powerpoint/2010/main" val="686518705"/>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304800"/>
            <a:ext cx="7772400" cy="3124200"/>
          </a:xfrm>
        </p:spPr>
        <p:txBody>
          <a:bodyPr>
            <a:normAutofit/>
          </a:bodyPr>
          <a:lstStyle/>
          <a:p>
            <a:pPr algn="ctr" eaLnBrk="0" hangingPunct="0"/>
            <a:r>
              <a:rPr lang="en-US" sz="4800" dirty="0" smtClean="0">
                <a:solidFill>
                  <a:schemeClr val="hlink"/>
                </a:solidFill>
                <a:latin typeface="Century Gothic" pitchFamily="34" charset="0"/>
              </a:rPr>
              <a:t>Natural Health &amp; Nutrition </a:t>
            </a:r>
            <a:r>
              <a:rPr lang="en-US" sz="2800" i="1" dirty="0" smtClean="0">
                <a:solidFill>
                  <a:schemeClr val="tx2"/>
                </a:solidFill>
                <a:latin typeface="Century Gothic" pitchFamily="34" charset="0"/>
              </a:rPr>
              <a:t/>
            </a:r>
            <a:br>
              <a:rPr lang="en-US" sz="2800" i="1" dirty="0" smtClean="0">
                <a:solidFill>
                  <a:schemeClr val="tx2"/>
                </a:solidFill>
                <a:latin typeface="Century Gothic" pitchFamily="34" charset="0"/>
              </a:rPr>
            </a:br>
            <a:r>
              <a:rPr lang="en-US" sz="2800" i="1" dirty="0" smtClean="0">
                <a:solidFill>
                  <a:schemeClr val="tx2"/>
                </a:solidFill>
                <a:latin typeface="Century Gothic" pitchFamily="34" charset="0"/>
              </a:rPr>
              <a:t/>
            </a:r>
            <a:br>
              <a:rPr lang="en-US" sz="2800" i="1" dirty="0" smtClean="0">
                <a:solidFill>
                  <a:schemeClr val="tx2"/>
                </a:solidFill>
                <a:latin typeface="Century Gothic" pitchFamily="34" charset="0"/>
              </a:rPr>
            </a:br>
            <a:r>
              <a:rPr lang="en-US" sz="2800" i="1" dirty="0" smtClean="0">
                <a:solidFill>
                  <a:schemeClr val="tx2"/>
                </a:solidFill>
                <a:latin typeface="Century Gothic" pitchFamily="34" charset="0"/>
              </a:rPr>
              <a:t>Take charge of your own Well-being…</a:t>
            </a:r>
            <a:br>
              <a:rPr lang="en-US" sz="2800" i="1" dirty="0" smtClean="0">
                <a:solidFill>
                  <a:schemeClr val="tx2"/>
                </a:solidFill>
                <a:latin typeface="Century Gothic" pitchFamily="34" charset="0"/>
              </a:rPr>
            </a:br>
            <a:r>
              <a:rPr lang="en-US" sz="2800" i="1" dirty="0" smtClean="0">
                <a:solidFill>
                  <a:schemeClr val="tx2"/>
                </a:solidFill>
                <a:latin typeface="Century Gothic" pitchFamily="34" charset="0"/>
              </a:rPr>
              <a:t/>
            </a:r>
            <a:br>
              <a:rPr lang="en-US" sz="2800" i="1" dirty="0" smtClean="0">
                <a:solidFill>
                  <a:schemeClr val="tx2"/>
                </a:solidFill>
                <a:latin typeface="Century Gothic" pitchFamily="34" charset="0"/>
              </a:rPr>
            </a:br>
            <a:r>
              <a:rPr lang="en-US" sz="2800" i="1" dirty="0" smtClean="0">
                <a:solidFill>
                  <a:schemeClr val="tx2"/>
                </a:solidFill>
                <a:latin typeface="Century Gothic" pitchFamily="34" charset="0"/>
              </a:rPr>
              <a:t> If not you, then </a:t>
            </a:r>
            <a:r>
              <a:rPr lang="en-US" sz="2800" i="1" u="sng" dirty="0" smtClean="0">
                <a:solidFill>
                  <a:schemeClr val="tx2"/>
                </a:solidFill>
                <a:latin typeface="Century Gothic" pitchFamily="34" charset="0"/>
              </a:rPr>
              <a:t>WHO</a:t>
            </a:r>
            <a:r>
              <a:rPr lang="en-US" sz="2800" i="1" dirty="0" smtClean="0">
                <a:solidFill>
                  <a:schemeClr val="tx2"/>
                </a:solidFill>
                <a:latin typeface="Century Gothic" pitchFamily="34" charset="0"/>
              </a:rPr>
              <a:t> do you trust to do it?</a:t>
            </a:r>
            <a:endParaRPr lang="en-US" sz="2800" dirty="0"/>
          </a:p>
        </p:txBody>
      </p:sp>
      <p:sp>
        <p:nvSpPr>
          <p:cNvPr id="3" name="Subtitle 2"/>
          <p:cNvSpPr>
            <a:spLocks noGrp="1"/>
          </p:cNvSpPr>
          <p:nvPr>
            <p:ph type="subTitle" idx="1"/>
          </p:nvPr>
        </p:nvSpPr>
        <p:spPr>
          <a:xfrm>
            <a:off x="722376" y="3581400"/>
            <a:ext cx="7772400" cy="2819400"/>
          </a:xfrm>
        </p:spPr>
        <p:txBody>
          <a:bodyPr>
            <a:normAutofit/>
          </a:bodyPr>
          <a:lstStyle/>
          <a:p>
            <a:pPr algn="ctr" eaLnBrk="0" hangingPunct="0"/>
            <a:endParaRPr lang="en-US" sz="3200" b="1" i="1" dirty="0" smtClean="0">
              <a:solidFill>
                <a:schemeClr val="tx2"/>
              </a:solidFill>
              <a:latin typeface="Century Gothic" pitchFamily="34" charset="0"/>
            </a:endParaRPr>
          </a:p>
          <a:p>
            <a:pPr algn="ctr" eaLnBrk="0" hangingPunct="0"/>
            <a:endParaRPr lang="en-US" sz="3200" b="1" i="1" dirty="0" smtClean="0">
              <a:solidFill>
                <a:schemeClr val="tx2"/>
              </a:solidFill>
              <a:latin typeface="Century Gothic" pitchFamily="34" charset="0"/>
            </a:endParaRPr>
          </a:p>
          <a:p>
            <a:pPr algn="ctr" eaLnBrk="0" hangingPunct="0"/>
            <a:endParaRPr lang="en-US" sz="3200" b="1" i="1" dirty="0" smtClean="0">
              <a:solidFill>
                <a:schemeClr val="tx2"/>
              </a:solidFill>
              <a:latin typeface="Century Gothic" pitchFamily="34" charset="0"/>
            </a:endParaRPr>
          </a:p>
          <a:p>
            <a:endParaRPr lang="en-US" dirty="0"/>
          </a:p>
        </p:txBody>
      </p:sp>
      <p:pic>
        <p:nvPicPr>
          <p:cNvPr id="1026" name="Picture 2" descr="C:\Documents and Settings\CL\My Documents\Pictures\Mississippi divorce #1.JPG"/>
          <p:cNvPicPr>
            <a:picLocks noChangeAspect="1" noChangeArrowheads="1"/>
          </p:cNvPicPr>
          <p:nvPr/>
        </p:nvPicPr>
        <p:blipFill>
          <a:blip r:embed="rId2" cstate="print"/>
          <a:srcRect/>
          <a:stretch>
            <a:fillRect/>
          </a:stretch>
        </p:blipFill>
        <p:spPr bwMode="auto">
          <a:xfrm>
            <a:off x="2286000" y="3657600"/>
            <a:ext cx="4572000" cy="2819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1600200"/>
            <a:ext cx="4572000" cy="3416320"/>
          </a:xfrm>
          <a:prstGeom prst="rect">
            <a:avLst/>
          </a:prstGeom>
        </p:spPr>
        <p:txBody>
          <a:bodyPr wrap="square">
            <a:spAutoFit/>
          </a:bodyPr>
          <a:lstStyle/>
          <a:p>
            <a:pPr algn="ctr" eaLnBrk="0" hangingPunct="0"/>
            <a:r>
              <a:rPr lang="en-US" sz="2400" b="1" i="1" dirty="0" smtClean="0">
                <a:latin typeface="Century Gothic" pitchFamily="34" charset="0"/>
              </a:rPr>
              <a:t>This slide presentation has not been evaluated by the Food and Drug Administration (FDA). It is for educational purposes only. It is not intended to diagnose any disease or condition or to recommend a treatment for any disease or condition.</a:t>
            </a:r>
            <a:endParaRPr lang="en-US" sz="2400" b="1" i="1" dirty="0">
              <a:solidFill>
                <a:schemeClr val="tx2"/>
              </a:solidFill>
              <a:latin typeface="Century Gothic"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3400" y="457200"/>
            <a:ext cx="8001000" cy="3810000"/>
          </a:xfrm>
        </p:spPr>
        <p:txBody>
          <a:bodyPr>
            <a:noAutofit/>
          </a:bodyPr>
          <a:lstStyle/>
          <a:p>
            <a:pPr algn="ctr">
              <a:buNone/>
            </a:pPr>
            <a:endParaRPr lang="en-US" sz="4000" b="1" dirty="0" smtClean="0">
              <a:solidFill>
                <a:schemeClr val="tx2"/>
              </a:solidFill>
              <a:latin typeface="Century Gothic" pitchFamily="34" charset="0"/>
            </a:endParaRPr>
          </a:p>
          <a:p>
            <a:pPr algn="ctr">
              <a:buNone/>
            </a:pPr>
            <a:r>
              <a:rPr lang="en-US" sz="4000" b="1" dirty="0" smtClean="0">
                <a:solidFill>
                  <a:schemeClr val="tx2"/>
                </a:solidFill>
                <a:latin typeface="Century Gothic" pitchFamily="34" charset="0"/>
              </a:rPr>
              <a:t>The purpose of this presentation is to educate &amp; help the average person better understand how the Body Systems work.</a:t>
            </a:r>
          </a:p>
          <a:p>
            <a:pPr algn="ctr"/>
            <a:endParaRPr lang="en-US" sz="4000" dirty="0"/>
          </a:p>
        </p:txBody>
      </p:sp>
      <p:sp>
        <p:nvSpPr>
          <p:cNvPr id="5" name="Down Arrow 4"/>
          <p:cNvSpPr/>
          <p:nvPr/>
        </p:nvSpPr>
        <p:spPr>
          <a:xfrm>
            <a:off x="4267200" y="533400"/>
            <a:ext cx="484632"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descr="C:\Documents and Settings\CL\My Documents\Pictures for Powerpoint Trainings\imagesCATJ1X0B.jpg"/>
          <p:cNvPicPr>
            <a:picLocks noChangeAspect="1" noChangeArrowheads="1"/>
          </p:cNvPicPr>
          <p:nvPr/>
        </p:nvPicPr>
        <p:blipFill>
          <a:blip r:embed="rId2" cstate="print"/>
          <a:srcRect/>
          <a:stretch>
            <a:fillRect/>
          </a:stretch>
        </p:blipFill>
        <p:spPr bwMode="auto">
          <a:xfrm>
            <a:off x="3657600" y="4267200"/>
            <a:ext cx="1933575" cy="2133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057400"/>
            <a:ext cx="8153400" cy="7355860"/>
          </a:xfrm>
          <a:prstGeom prst="rect">
            <a:avLst/>
          </a:prstGeom>
        </p:spPr>
        <p:txBody>
          <a:bodyPr wrap="square">
            <a:spAutoFit/>
          </a:bodyPr>
          <a:lstStyle/>
          <a:p>
            <a:pPr marL="514350" indent="-514350">
              <a:buFont typeface="Wingdings" pitchFamily="2" charset="2"/>
              <a:buChar char="Ø"/>
            </a:pPr>
            <a:r>
              <a:rPr lang="en-US" sz="4000" b="1" dirty="0" smtClean="0">
                <a:solidFill>
                  <a:schemeClr val="tx2"/>
                </a:solidFill>
                <a:latin typeface="Century Gothic" pitchFamily="34" charset="0"/>
              </a:rPr>
              <a:t>Feeding and nourishing the body systems</a:t>
            </a:r>
          </a:p>
          <a:p>
            <a:pPr marL="514350" indent="-514350"/>
            <a:r>
              <a:rPr lang="en-US" sz="4000" b="1" dirty="0" smtClean="0">
                <a:solidFill>
                  <a:schemeClr val="tx2"/>
                </a:solidFill>
                <a:latin typeface="Century Gothic" pitchFamily="34" charset="0"/>
              </a:rPr>
              <a:t>                     </a:t>
            </a:r>
          </a:p>
          <a:p>
            <a:pPr marL="514350" indent="-514350">
              <a:buFont typeface="Wingdings" pitchFamily="2" charset="2"/>
              <a:buChar char="Ø"/>
            </a:pPr>
            <a:endParaRPr lang="en-US" sz="4000" b="1" dirty="0" smtClean="0">
              <a:solidFill>
                <a:schemeClr val="tx2"/>
              </a:solidFill>
              <a:latin typeface="Century Gothic" pitchFamily="34" charset="0"/>
            </a:endParaRPr>
          </a:p>
          <a:p>
            <a:pPr marL="971550" lvl="1" indent="-514350" algn="r"/>
            <a:r>
              <a:rPr lang="en-US" sz="4000" b="1" dirty="0" smtClean="0">
                <a:solidFill>
                  <a:schemeClr val="tx2"/>
                </a:solidFill>
                <a:latin typeface="Century Gothic" pitchFamily="34" charset="0"/>
              </a:rPr>
              <a:t>   Cleansing and removing 		toxins from the body					</a:t>
            </a:r>
          </a:p>
          <a:p>
            <a:pPr marL="514350" indent="-514350">
              <a:buFont typeface="+mj-lt"/>
              <a:buAutoNum type="arabicPeriod"/>
            </a:pPr>
            <a:endParaRPr lang="en-US" sz="3200" dirty="0">
              <a:solidFill>
                <a:schemeClr val="tx2"/>
              </a:solidFill>
              <a:latin typeface="Century Gothic" pitchFamily="34" charset="0"/>
            </a:endParaRPr>
          </a:p>
          <a:p>
            <a:pPr marL="514350" indent="-514350"/>
            <a:endParaRPr lang="en-US" sz="3200" dirty="0" smtClean="0">
              <a:solidFill>
                <a:schemeClr val="tx2"/>
              </a:solidFill>
              <a:latin typeface="Century Gothic" pitchFamily="34" charset="0"/>
            </a:endParaRPr>
          </a:p>
          <a:p>
            <a:pPr marL="514350" indent="-514350"/>
            <a:r>
              <a:rPr lang="en-US" sz="3200" dirty="0" smtClean="0">
                <a:solidFill>
                  <a:schemeClr val="tx2"/>
                </a:solidFill>
                <a:latin typeface="Century Gothic" pitchFamily="34" charset="0"/>
              </a:rPr>
              <a:t/>
            </a:r>
            <a:br>
              <a:rPr lang="en-US" sz="3200" dirty="0" smtClean="0">
                <a:solidFill>
                  <a:schemeClr val="tx2"/>
                </a:solidFill>
                <a:latin typeface="Century Gothic" pitchFamily="34" charset="0"/>
              </a:rPr>
            </a:br>
            <a:endParaRPr lang="en-US" sz="3200" dirty="0" smtClean="0">
              <a:solidFill>
                <a:schemeClr val="tx2"/>
              </a:solidFill>
              <a:latin typeface="Century Gothic" pitchFamily="34" charset="0"/>
            </a:endParaRPr>
          </a:p>
          <a:p>
            <a:r>
              <a:rPr lang="en-US" sz="3200" dirty="0" smtClean="0">
                <a:solidFill>
                  <a:schemeClr val="tx2"/>
                </a:solidFill>
                <a:latin typeface="Century Gothic" pitchFamily="34" charset="0"/>
              </a:rPr>
              <a:t/>
            </a:r>
            <a:br>
              <a:rPr lang="en-US" sz="3200" dirty="0" smtClean="0">
                <a:solidFill>
                  <a:schemeClr val="tx2"/>
                </a:solidFill>
                <a:latin typeface="Century Gothic" pitchFamily="34" charset="0"/>
              </a:rPr>
            </a:br>
            <a:endParaRPr lang="en-US" sz="3200" dirty="0"/>
          </a:p>
        </p:txBody>
      </p:sp>
      <p:sp>
        <p:nvSpPr>
          <p:cNvPr id="4" name="TextBox 3"/>
          <p:cNvSpPr txBox="1"/>
          <p:nvPr/>
        </p:nvSpPr>
        <p:spPr>
          <a:xfrm>
            <a:off x="1219200" y="457200"/>
            <a:ext cx="6705600" cy="1446550"/>
          </a:xfrm>
          <a:prstGeom prst="rect">
            <a:avLst/>
          </a:prstGeom>
          <a:noFill/>
        </p:spPr>
        <p:txBody>
          <a:bodyPr wrap="square" rtlCol="0">
            <a:spAutoFit/>
          </a:bodyPr>
          <a:lstStyle/>
          <a:p>
            <a:pPr algn="ctr"/>
            <a:r>
              <a:rPr lang="en-US" sz="4400" b="1" dirty="0" smtClean="0">
                <a:solidFill>
                  <a:schemeClr val="accent6">
                    <a:lumMod val="50000"/>
                  </a:schemeClr>
                </a:solidFill>
              </a:rPr>
              <a:t>2 Basic Principals of Natural Health</a:t>
            </a:r>
            <a:endParaRPr lang="en-US" sz="4400" b="1" dirty="0">
              <a:solidFill>
                <a:schemeClr val="accent6">
                  <a:lumMod val="50000"/>
                </a:schemeClr>
              </a:solidFill>
            </a:endParaRPr>
          </a:p>
        </p:txBody>
      </p:sp>
      <p:pic>
        <p:nvPicPr>
          <p:cNvPr id="5" name="Picture 4" descr="beautiful fruit &amp; veggies.jpg"/>
          <p:cNvPicPr>
            <a:picLocks noChangeAspect="1"/>
          </p:cNvPicPr>
          <p:nvPr/>
        </p:nvPicPr>
        <p:blipFill>
          <a:blip r:embed="rId2" cstate="print"/>
          <a:stretch>
            <a:fillRect/>
          </a:stretch>
        </p:blipFill>
        <p:spPr>
          <a:xfrm>
            <a:off x="4876800" y="2895600"/>
            <a:ext cx="2743200" cy="1371600"/>
          </a:xfrm>
          <a:prstGeom prst="rect">
            <a:avLst/>
          </a:prstGeom>
          <a:ln>
            <a:noFill/>
          </a:ln>
          <a:effectLst>
            <a:outerShdw blurRad="292100" dist="139700" dir="2700000" algn="tl" rotWithShape="0">
              <a:srgbClr val="333333">
                <a:alpha val="65000"/>
              </a:srgbClr>
            </a:outerShdw>
          </a:effectLst>
        </p:spPr>
      </p:pic>
      <p:pic>
        <p:nvPicPr>
          <p:cNvPr id="6" name="Picture 5" descr="toxic soup cartoon.jpg"/>
          <p:cNvPicPr>
            <a:picLocks noChangeAspect="1"/>
          </p:cNvPicPr>
          <p:nvPr/>
        </p:nvPicPr>
        <p:blipFill>
          <a:blip r:embed="rId3" cstate="print"/>
          <a:stretch>
            <a:fillRect/>
          </a:stretch>
        </p:blipFill>
        <p:spPr>
          <a:xfrm>
            <a:off x="533400" y="4191000"/>
            <a:ext cx="1676400" cy="20859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609600"/>
            <a:ext cx="7924800" cy="1077218"/>
          </a:xfrm>
          <a:prstGeom prst="rect">
            <a:avLst/>
          </a:prstGeom>
          <a:noFill/>
        </p:spPr>
        <p:txBody>
          <a:bodyPr wrap="square" rtlCol="0">
            <a:spAutoFit/>
          </a:bodyPr>
          <a:lstStyle/>
          <a:p>
            <a:pPr algn="ctr"/>
            <a:r>
              <a:rPr lang="en-US" sz="3200" b="1" dirty="0" smtClean="0">
                <a:solidFill>
                  <a:schemeClr val="accent6">
                    <a:lumMod val="50000"/>
                  </a:schemeClr>
                </a:solidFill>
              </a:rPr>
              <a:t>All Bodily Systems Need to work in Concert with each other</a:t>
            </a:r>
            <a:endParaRPr lang="en-US" sz="3200" b="1" dirty="0">
              <a:solidFill>
                <a:schemeClr val="accent6">
                  <a:lumMod val="50000"/>
                </a:schemeClr>
              </a:solidFill>
            </a:endParaRPr>
          </a:p>
        </p:txBody>
      </p:sp>
      <p:pic>
        <p:nvPicPr>
          <p:cNvPr id="5" name="Picture 3" descr="photo (2)"/>
          <p:cNvPicPr>
            <a:picLocks noChangeAspect="1" noChangeArrowheads="1"/>
          </p:cNvPicPr>
          <p:nvPr/>
        </p:nvPicPr>
        <p:blipFill>
          <a:blip r:embed="rId2" cstate="print">
            <a:lum bright="12000"/>
          </a:blip>
          <a:srcRect/>
          <a:stretch>
            <a:fillRect/>
          </a:stretch>
        </p:blipFill>
        <p:spPr bwMode="auto">
          <a:xfrm>
            <a:off x="5410200" y="1981200"/>
            <a:ext cx="3352800" cy="4267200"/>
          </a:xfrm>
          <a:prstGeom prst="rect">
            <a:avLst/>
          </a:prstGeom>
          <a:noFill/>
          <a:ln w="9525">
            <a:solidFill>
              <a:schemeClr val="tx2"/>
            </a:solidFill>
            <a:miter lim="800000"/>
            <a:headEnd/>
            <a:tailEnd/>
          </a:ln>
        </p:spPr>
      </p:pic>
      <p:sp>
        <p:nvSpPr>
          <p:cNvPr id="6" name="TextBox 5"/>
          <p:cNvSpPr txBox="1"/>
          <p:nvPr/>
        </p:nvSpPr>
        <p:spPr>
          <a:xfrm>
            <a:off x="533400" y="1981201"/>
            <a:ext cx="4648200" cy="4524315"/>
          </a:xfrm>
          <a:prstGeom prst="rect">
            <a:avLst/>
          </a:prstGeom>
          <a:noFill/>
        </p:spPr>
        <p:txBody>
          <a:bodyPr wrap="square" rtlCol="0">
            <a:spAutoFit/>
          </a:bodyPr>
          <a:lstStyle/>
          <a:p>
            <a:pPr marL="514350" indent="-514350">
              <a:buFont typeface="+mj-lt"/>
              <a:buAutoNum type="arabicPeriod"/>
            </a:pPr>
            <a:r>
              <a:rPr lang="en-US" sz="3200" dirty="0" smtClean="0"/>
              <a:t>Small intestine</a:t>
            </a:r>
          </a:p>
          <a:p>
            <a:pPr marL="514350" indent="-514350">
              <a:buFont typeface="+mj-lt"/>
              <a:buAutoNum type="arabicPeriod"/>
            </a:pPr>
            <a:endParaRPr lang="en-US" sz="3200" dirty="0"/>
          </a:p>
          <a:p>
            <a:pPr marL="514350" indent="-514350">
              <a:buFont typeface="+mj-lt"/>
              <a:buAutoNum type="arabicPeriod"/>
            </a:pPr>
            <a:r>
              <a:rPr lang="en-US" sz="3200" dirty="0" smtClean="0"/>
              <a:t>Colon</a:t>
            </a:r>
          </a:p>
          <a:p>
            <a:pPr marL="514350" indent="-514350">
              <a:buFont typeface="+mj-lt"/>
              <a:buAutoNum type="arabicPeriod"/>
            </a:pPr>
            <a:endParaRPr lang="en-US" sz="3200" dirty="0" smtClean="0"/>
          </a:p>
          <a:p>
            <a:pPr marL="514350" indent="-514350">
              <a:buFont typeface="+mj-lt"/>
              <a:buAutoNum type="arabicPeriod"/>
            </a:pPr>
            <a:r>
              <a:rPr lang="en-US" sz="3200" dirty="0" smtClean="0"/>
              <a:t>Liver</a:t>
            </a:r>
          </a:p>
          <a:p>
            <a:pPr marL="514350" indent="-514350">
              <a:buFont typeface="+mj-lt"/>
              <a:buAutoNum type="arabicPeriod"/>
            </a:pPr>
            <a:endParaRPr lang="en-US" sz="3200" dirty="0"/>
          </a:p>
          <a:p>
            <a:pPr marL="514350" indent="-514350">
              <a:buFont typeface="+mj-lt"/>
              <a:buAutoNum type="arabicPeriod"/>
            </a:pPr>
            <a:r>
              <a:rPr lang="en-US" sz="3200" dirty="0" smtClean="0"/>
              <a:t>Lymphatic System</a:t>
            </a:r>
          </a:p>
          <a:p>
            <a:pPr marL="514350" indent="-514350">
              <a:buFont typeface="+mj-lt"/>
              <a:buAutoNum type="arabicPeriod"/>
            </a:pPr>
            <a:endParaRPr lang="en-US" sz="3200" dirty="0"/>
          </a:p>
          <a:p>
            <a:pPr marL="514350" indent="-514350">
              <a:buFont typeface="+mj-lt"/>
              <a:buAutoNum type="arabicPeriod"/>
            </a:pPr>
            <a:r>
              <a:rPr lang="en-US" sz="3200" dirty="0" smtClean="0"/>
              <a:t>Circulatory Syste</a:t>
            </a:r>
            <a:r>
              <a:rPr lang="en-US" sz="3200" dirty="0"/>
              <a:t>m</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685800"/>
            <a:ext cx="6553200" cy="646331"/>
          </a:xfrm>
          <a:prstGeom prst="rect">
            <a:avLst/>
          </a:prstGeom>
          <a:noFill/>
        </p:spPr>
        <p:txBody>
          <a:bodyPr wrap="square" rtlCol="0">
            <a:spAutoFit/>
          </a:bodyPr>
          <a:lstStyle/>
          <a:p>
            <a:pPr algn="ctr"/>
            <a:r>
              <a:rPr lang="en-US" sz="3600" b="1" dirty="0" smtClean="0">
                <a:solidFill>
                  <a:schemeClr val="accent6">
                    <a:lumMod val="50000"/>
                  </a:schemeClr>
                </a:solidFill>
              </a:rPr>
              <a:t>The Digestive System</a:t>
            </a:r>
            <a:endParaRPr lang="en-US" sz="3600" b="1" dirty="0">
              <a:solidFill>
                <a:schemeClr val="accent6">
                  <a:lumMod val="50000"/>
                </a:schemeClr>
              </a:solidFill>
            </a:endParaRPr>
          </a:p>
        </p:txBody>
      </p:sp>
      <p:sp>
        <p:nvSpPr>
          <p:cNvPr id="3" name="TextBox 2"/>
          <p:cNvSpPr txBox="1"/>
          <p:nvPr/>
        </p:nvSpPr>
        <p:spPr>
          <a:xfrm>
            <a:off x="609600" y="1905000"/>
            <a:ext cx="4191000" cy="4031873"/>
          </a:xfrm>
          <a:prstGeom prst="rect">
            <a:avLst/>
          </a:prstGeom>
          <a:noFill/>
        </p:spPr>
        <p:txBody>
          <a:bodyPr wrap="square" rtlCol="0">
            <a:spAutoFit/>
          </a:bodyPr>
          <a:lstStyle/>
          <a:p>
            <a:pPr>
              <a:buClr>
                <a:srgbClr val="C00000"/>
              </a:buClr>
              <a:buFont typeface="Wingdings" pitchFamily="2" charset="2"/>
              <a:buChar char="§"/>
            </a:pPr>
            <a:r>
              <a:rPr lang="en-US" sz="3200" b="1" dirty="0" smtClean="0">
                <a:solidFill>
                  <a:schemeClr val="tx2"/>
                </a:solidFill>
                <a:latin typeface="Century Gothic" pitchFamily="34" charset="0"/>
              </a:rPr>
              <a:t>Where most of the nutrients &amp; toxins are absorbed in our bodies</a:t>
            </a:r>
          </a:p>
          <a:p>
            <a:pPr>
              <a:buClr>
                <a:srgbClr val="C00000"/>
              </a:buClr>
              <a:buFont typeface="Wingdings" pitchFamily="2" charset="2"/>
              <a:buChar char="§"/>
            </a:pPr>
            <a:endParaRPr lang="en-US" sz="3200" b="1" dirty="0">
              <a:solidFill>
                <a:schemeClr val="tx2"/>
              </a:solidFill>
              <a:latin typeface="Century Gothic" pitchFamily="34" charset="0"/>
            </a:endParaRPr>
          </a:p>
          <a:p>
            <a:pPr>
              <a:buClr>
                <a:srgbClr val="C00000"/>
              </a:buClr>
              <a:buFont typeface="Wingdings" pitchFamily="2" charset="2"/>
              <a:buChar char="§"/>
            </a:pPr>
            <a:r>
              <a:rPr lang="en-US" sz="3200" b="1" dirty="0" smtClean="0">
                <a:solidFill>
                  <a:schemeClr val="tx2"/>
                </a:solidFill>
                <a:latin typeface="Century Gothic" pitchFamily="34" charset="0"/>
              </a:rPr>
              <a:t>The Foundation of your Immune System</a:t>
            </a:r>
          </a:p>
        </p:txBody>
      </p:sp>
      <p:sp>
        <p:nvSpPr>
          <p:cNvPr id="4" name="TextBox 3"/>
          <p:cNvSpPr txBox="1"/>
          <p:nvPr/>
        </p:nvSpPr>
        <p:spPr>
          <a:xfrm>
            <a:off x="5715000" y="2286000"/>
            <a:ext cx="184731" cy="369332"/>
          </a:xfrm>
          <a:prstGeom prst="rect">
            <a:avLst/>
          </a:prstGeom>
          <a:noFill/>
        </p:spPr>
        <p:txBody>
          <a:bodyPr wrap="none" rtlCol="0">
            <a:spAutoFit/>
          </a:bodyPr>
          <a:lstStyle/>
          <a:p>
            <a:endParaRPr lang="en-US" dirty="0"/>
          </a:p>
        </p:txBody>
      </p:sp>
      <p:pic>
        <p:nvPicPr>
          <p:cNvPr id="5" name="Picture 7" descr="digestion_med"/>
          <p:cNvPicPr>
            <a:picLocks noChangeAspect="1" noChangeArrowheads="1"/>
          </p:cNvPicPr>
          <p:nvPr/>
        </p:nvPicPr>
        <p:blipFill>
          <a:blip r:embed="rId2" cstate="print"/>
          <a:srcRect/>
          <a:stretch>
            <a:fillRect/>
          </a:stretch>
        </p:blipFill>
        <p:spPr bwMode="auto">
          <a:xfrm>
            <a:off x="4648200" y="1371600"/>
            <a:ext cx="4191000" cy="4953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202754" name="Picture 11" descr="psyllium for natural intestinal cleansing"/>
          <p:cNvPicPr>
            <a:picLocks noChangeAspect="1" noChangeArrowheads="1"/>
          </p:cNvPicPr>
          <p:nvPr/>
        </p:nvPicPr>
        <p:blipFill>
          <a:blip r:embed="rId4" cstate="print"/>
          <a:srcRect/>
          <a:stretch>
            <a:fillRect/>
          </a:stretch>
        </p:blipFill>
        <p:spPr bwMode="auto">
          <a:xfrm>
            <a:off x="1" y="3733800"/>
            <a:ext cx="2343151" cy="3124200"/>
          </a:xfrm>
          <a:prstGeom prst="rect">
            <a:avLst/>
          </a:prstGeom>
          <a:noFill/>
          <a:ln w="9525">
            <a:noFill/>
            <a:miter lim="800000"/>
            <a:headEnd/>
            <a:tailEnd/>
          </a:ln>
        </p:spPr>
      </p:pic>
      <p:sp>
        <p:nvSpPr>
          <p:cNvPr id="2" name="Title 1"/>
          <p:cNvSpPr>
            <a:spLocks noGrp="1"/>
          </p:cNvSpPr>
          <p:nvPr>
            <p:ph type="title" idx="4294967295"/>
          </p:nvPr>
        </p:nvSpPr>
        <p:spPr>
          <a:xfrm>
            <a:off x="685800" y="685800"/>
            <a:ext cx="8458200" cy="1371600"/>
          </a:xfrm>
        </p:spPr>
        <p:txBody>
          <a:bodyPr>
            <a:noAutofit/>
          </a:bodyPr>
          <a:lstStyle/>
          <a:p>
            <a:pPr eaLnBrk="1" fontAlgn="auto" hangingPunct="1">
              <a:spcAft>
                <a:spcPts val="0"/>
              </a:spcAft>
              <a:defRPr/>
            </a:pPr>
            <a:r>
              <a:rPr lang="en-US" sz="4000" u="sng" kern="1200" dirty="0">
                <a:solidFill>
                  <a:schemeClr val="accent6">
                    <a:lumMod val="75000"/>
                  </a:schemeClr>
                </a:solidFill>
                <a:effectLst>
                  <a:outerShdw blurRad="50000" dist="30000" dir="5400000" algn="tl" rotWithShape="0">
                    <a:srgbClr val="000000">
                      <a:alpha val="30000"/>
                    </a:srgbClr>
                  </a:outerShdw>
                </a:effectLst>
                <a:latin typeface="Arial Black" pitchFamily="34" charset="0"/>
                <a:cs typeface="Aharoni" pitchFamily="2" charset="-79"/>
              </a:rPr>
              <a:t>Product knowledge</a:t>
            </a:r>
            <a:r>
              <a:rPr lang="en-US" sz="4000" kern="1200" dirty="0">
                <a:solidFill>
                  <a:schemeClr val="accent6">
                    <a:lumMod val="75000"/>
                  </a:schemeClr>
                </a:solidFill>
                <a:effectLst>
                  <a:outerShdw blurRad="50000" dist="30000" dir="5400000" algn="tl" rotWithShape="0">
                    <a:srgbClr val="000000">
                      <a:alpha val="30000"/>
                    </a:srgbClr>
                  </a:outerShdw>
                </a:effectLst>
                <a:latin typeface="Arial Black" pitchFamily="34" charset="0"/>
                <a:cs typeface="Aharoni" pitchFamily="2" charset="-79"/>
              </a:rPr>
              <a:t>: What will help you develop a retail business?</a:t>
            </a:r>
          </a:p>
        </p:txBody>
      </p:sp>
      <p:sp>
        <p:nvSpPr>
          <p:cNvPr id="14338" name="Content Placeholder 2"/>
          <p:cNvSpPr>
            <a:spLocks noGrp="1"/>
          </p:cNvSpPr>
          <p:nvPr>
            <p:ph idx="4294967295"/>
          </p:nvPr>
        </p:nvSpPr>
        <p:spPr>
          <a:xfrm>
            <a:off x="1644650" y="2743200"/>
            <a:ext cx="7499350" cy="3505200"/>
          </a:xfrm>
        </p:spPr>
        <p:txBody>
          <a:bodyPr>
            <a:normAutofit lnSpcReduction="10000"/>
          </a:bodyPr>
          <a:lstStyle/>
          <a:p>
            <a:pPr marL="365760" indent="-283464" eaLnBrk="1" fontAlgn="auto" hangingPunct="1">
              <a:spcAft>
                <a:spcPts val="0"/>
              </a:spcAft>
              <a:buFont typeface="Wingdings 2"/>
              <a:buChar char=""/>
              <a:defRPr/>
            </a:pPr>
            <a:r>
              <a:rPr lang="en-US" kern="1200" dirty="0">
                <a:latin typeface="+mn-lt"/>
                <a:ea typeface="+mn-ea"/>
                <a:cs typeface="+mn-cs"/>
              </a:rPr>
              <a:t>Raising consumer awareness of health issues in this country….</a:t>
            </a:r>
          </a:p>
          <a:p>
            <a:pPr marL="365760" indent="-283464" eaLnBrk="1" fontAlgn="auto" hangingPunct="1">
              <a:spcAft>
                <a:spcPts val="0"/>
              </a:spcAft>
              <a:buFont typeface="Wingdings 2"/>
              <a:buChar char=""/>
              <a:defRPr/>
            </a:pPr>
            <a:endParaRPr lang="en-US" kern="1200" dirty="0">
              <a:latin typeface="+mn-lt"/>
              <a:ea typeface="+mn-ea"/>
              <a:cs typeface="+mn-cs"/>
            </a:endParaRPr>
          </a:p>
          <a:p>
            <a:pPr marL="640080" lvl="1" indent="-237744" algn="r" eaLnBrk="1" fontAlgn="auto" hangingPunct="1">
              <a:spcAft>
                <a:spcPts val="0"/>
              </a:spcAft>
              <a:buFont typeface="Verdana"/>
              <a:buChar char="◦"/>
              <a:defRPr/>
            </a:pPr>
            <a:r>
              <a:rPr lang="en-US" kern="1200" dirty="0">
                <a:latin typeface="+mn-lt"/>
                <a:ea typeface="+mn-ea"/>
                <a:cs typeface="+mn-cs"/>
              </a:rPr>
              <a:t>Genetic Engineering of Crops</a:t>
            </a:r>
          </a:p>
          <a:p>
            <a:pPr marL="640080" lvl="1" indent="-237744" eaLnBrk="1" fontAlgn="auto" hangingPunct="1">
              <a:spcAft>
                <a:spcPts val="0"/>
              </a:spcAft>
              <a:buFont typeface="Verdana"/>
              <a:buChar char="◦"/>
              <a:defRPr/>
            </a:pPr>
            <a:endParaRPr lang="en-US" kern="1200" dirty="0">
              <a:latin typeface="+mn-lt"/>
              <a:ea typeface="+mn-ea"/>
              <a:cs typeface="+mn-cs"/>
            </a:endParaRPr>
          </a:p>
          <a:p>
            <a:pPr marL="640080" lvl="1" indent="-237744" algn="r" eaLnBrk="1" fontAlgn="auto" hangingPunct="1">
              <a:spcAft>
                <a:spcPts val="0"/>
              </a:spcAft>
              <a:buFont typeface="Verdana"/>
              <a:buChar char="◦"/>
              <a:defRPr/>
            </a:pPr>
            <a:r>
              <a:rPr lang="en-US" kern="1200" dirty="0">
                <a:latin typeface="+mn-lt"/>
                <a:ea typeface="+mn-ea"/>
                <a:cs typeface="+mn-cs"/>
              </a:rPr>
              <a:t>Domination of food production by handful of Multi-national Corporations</a:t>
            </a:r>
          </a:p>
          <a:p>
            <a:pPr marL="365760" indent="-283464" eaLnBrk="1" fontAlgn="auto" hangingPunct="1">
              <a:spcAft>
                <a:spcPts val="0"/>
              </a:spcAft>
              <a:buFont typeface="Wingdings 2"/>
              <a:buChar char=""/>
              <a:defRPr/>
            </a:pPr>
            <a:endParaRPr lang="en-US" kern="1200" dirty="0">
              <a:latin typeface="+mn-lt"/>
              <a:ea typeface="+mn-ea"/>
              <a:cs typeface="+mn-cs"/>
            </a:endParaRPr>
          </a:p>
        </p:txBody>
      </p:sp>
    </p:spTree>
    <p:extLst>
      <p:ext uri="{BB962C8B-B14F-4D97-AF65-F5344CB8AC3E}">
        <p14:creationId xmlns:p14="http://schemas.microsoft.com/office/powerpoint/2010/main" val="181677904"/>
      </p:ext>
    </p:extLst>
  </p:cSld>
  <p:clrMapOvr>
    <a:overrideClrMapping bg1="lt1" tx1="dk1" bg2="lt2" tx2="dk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38">
                                            <p:txEl>
                                              <p:pRg st="4" end="4"/>
                                            </p:txEl>
                                          </p:spTgt>
                                        </p:tgtEl>
                                        <p:attrNameLst>
                                          <p:attrName>style.visibility</p:attrName>
                                        </p:attrNameLst>
                                      </p:cBhvr>
                                      <p:to>
                                        <p:strVal val="visible"/>
                                      </p:to>
                                    </p:set>
                                    <p:animEffect transition="in" filter="fade">
                                      <p:cBhvr>
                                        <p:cTn id="7" dur="1000"/>
                                        <p:tgtEl>
                                          <p:spTgt spid="14338">
                                            <p:txEl>
                                              <p:pRg st="4" end="4"/>
                                            </p:txEl>
                                          </p:spTgt>
                                        </p:tgtEl>
                                      </p:cBhvr>
                                    </p:animEffect>
                                    <p:anim calcmode="lin" valueType="num">
                                      <p:cBhvr>
                                        <p:cTn id="8" dur="1000" fill="hold"/>
                                        <p:tgtEl>
                                          <p:spTgt spid="14338">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1433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685800"/>
            <a:ext cx="6400800" cy="830997"/>
          </a:xfrm>
          <a:prstGeom prst="rect">
            <a:avLst/>
          </a:prstGeom>
          <a:noFill/>
        </p:spPr>
        <p:txBody>
          <a:bodyPr wrap="square" rtlCol="0">
            <a:spAutoFit/>
          </a:bodyPr>
          <a:lstStyle/>
          <a:p>
            <a:pPr algn="ctr"/>
            <a:r>
              <a:rPr lang="en-US" sz="4800" b="1" dirty="0" smtClean="0">
                <a:solidFill>
                  <a:schemeClr val="accent6">
                    <a:lumMod val="50000"/>
                  </a:schemeClr>
                </a:solidFill>
              </a:rPr>
              <a:t>Digestion</a:t>
            </a:r>
            <a:endParaRPr lang="en-US" sz="4800" b="1" dirty="0">
              <a:solidFill>
                <a:schemeClr val="accent6">
                  <a:lumMod val="50000"/>
                </a:schemeClr>
              </a:solidFill>
            </a:endParaRPr>
          </a:p>
        </p:txBody>
      </p:sp>
      <p:sp>
        <p:nvSpPr>
          <p:cNvPr id="3" name="TextBox 2"/>
          <p:cNvSpPr txBox="1"/>
          <p:nvPr/>
        </p:nvSpPr>
        <p:spPr>
          <a:xfrm>
            <a:off x="533400" y="2057400"/>
            <a:ext cx="5334000" cy="4832092"/>
          </a:xfrm>
          <a:prstGeom prst="rect">
            <a:avLst/>
          </a:prstGeom>
          <a:noFill/>
        </p:spPr>
        <p:txBody>
          <a:bodyPr wrap="square" rtlCol="0">
            <a:spAutoFit/>
          </a:bodyPr>
          <a:lstStyle/>
          <a:p>
            <a:pPr>
              <a:spcBef>
                <a:spcPct val="50000"/>
              </a:spcBef>
            </a:pPr>
            <a:r>
              <a:rPr lang="en-US" sz="2800" b="1" u="sng" dirty="0" smtClean="0">
                <a:latin typeface="Century Gothic" pitchFamily="34" charset="0"/>
              </a:rPr>
              <a:t>Step 1.</a:t>
            </a:r>
            <a:r>
              <a:rPr lang="en-US" sz="2800" b="1" dirty="0" smtClean="0">
                <a:latin typeface="Century Gothic" pitchFamily="34" charset="0"/>
              </a:rPr>
              <a:t> We Chew the Food…..</a:t>
            </a:r>
          </a:p>
          <a:p>
            <a:pPr>
              <a:spcBef>
                <a:spcPct val="50000"/>
              </a:spcBef>
            </a:pPr>
            <a:r>
              <a:rPr lang="en-US" sz="2800" dirty="0" smtClean="0">
                <a:latin typeface="Century Gothic" pitchFamily="34" charset="0"/>
              </a:rPr>
              <a:t>As we chew, </a:t>
            </a:r>
            <a:r>
              <a:rPr lang="en-US" sz="2800" b="1" dirty="0" smtClean="0">
                <a:latin typeface="Century Gothic" pitchFamily="34" charset="0"/>
              </a:rPr>
              <a:t>saliva</a:t>
            </a:r>
            <a:r>
              <a:rPr lang="en-US" sz="2800" dirty="0" smtClean="0">
                <a:latin typeface="Century Gothic" pitchFamily="34" charset="0"/>
              </a:rPr>
              <a:t> moistens it for easy swallowing. A digestive enzyme called </a:t>
            </a:r>
            <a:r>
              <a:rPr lang="en-US" sz="2800" b="1" dirty="0" smtClean="0">
                <a:latin typeface="Century Gothic" pitchFamily="34" charset="0"/>
              </a:rPr>
              <a:t>amylase</a:t>
            </a:r>
            <a:r>
              <a:rPr lang="en-US" sz="2800" dirty="0" smtClean="0">
                <a:latin typeface="Century Gothic" pitchFamily="34" charset="0"/>
              </a:rPr>
              <a:t>, found in saliva, starts to break down carbohydrates (sugar &amp; starch) before the food even leaves your mouth.</a:t>
            </a:r>
          </a:p>
          <a:p>
            <a:pPr>
              <a:spcBef>
                <a:spcPct val="50000"/>
              </a:spcBef>
            </a:pPr>
            <a:endParaRPr lang="en-US" sz="2800" dirty="0" smtClean="0">
              <a:latin typeface="Century Gothic" pitchFamily="34" charset="0"/>
            </a:endParaRPr>
          </a:p>
        </p:txBody>
      </p:sp>
      <p:sp>
        <p:nvSpPr>
          <p:cNvPr id="4" name="TextBox 3"/>
          <p:cNvSpPr txBox="1"/>
          <p:nvPr/>
        </p:nvSpPr>
        <p:spPr>
          <a:xfrm>
            <a:off x="7162800" y="2895600"/>
            <a:ext cx="838200" cy="369332"/>
          </a:xfrm>
          <a:prstGeom prst="rect">
            <a:avLst/>
          </a:prstGeom>
          <a:noFill/>
        </p:spPr>
        <p:txBody>
          <a:bodyPr wrap="square" rtlCol="0">
            <a:spAutoFit/>
          </a:bodyPr>
          <a:lstStyle/>
          <a:p>
            <a:endParaRPr lang="en-US" dirty="0"/>
          </a:p>
        </p:txBody>
      </p:sp>
      <p:pic>
        <p:nvPicPr>
          <p:cNvPr id="5" name="Picture 4" descr="woman eating bisquit.jpg"/>
          <p:cNvPicPr>
            <a:picLocks noChangeAspect="1"/>
          </p:cNvPicPr>
          <p:nvPr/>
        </p:nvPicPr>
        <p:blipFill>
          <a:blip r:embed="rId2" cstate="print"/>
          <a:stretch>
            <a:fillRect/>
          </a:stretch>
        </p:blipFill>
        <p:spPr>
          <a:xfrm>
            <a:off x="6248400" y="2590800"/>
            <a:ext cx="1981200" cy="2667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838201"/>
            <a:ext cx="5334000" cy="769441"/>
          </a:xfrm>
          <a:prstGeom prst="rect">
            <a:avLst/>
          </a:prstGeom>
          <a:noFill/>
        </p:spPr>
        <p:txBody>
          <a:bodyPr wrap="square" rtlCol="0">
            <a:spAutoFit/>
          </a:bodyPr>
          <a:lstStyle/>
          <a:p>
            <a:pPr algn="ctr"/>
            <a:r>
              <a:rPr lang="en-US" sz="4400" b="1" dirty="0" smtClean="0">
                <a:solidFill>
                  <a:schemeClr val="accent6">
                    <a:lumMod val="50000"/>
                  </a:schemeClr>
                </a:solidFill>
              </a:rPr>
              <a:t>Digestion</a:t>
            </a:r>
            <a:endParaRPr lang="en-US" sz="4400" b="1" dirty="0">
              <a:solidFill>
                <a:schemeClr val="accent6">
                  <a:lumMod val="50000"/>
                </a:schemeClr>
              </a:solidFill>
            </a:endParaRPr>
          </a:p>
        </p:txBody>
      </p:sp>
      <p:sp>
        <p:nvSpPr>
          <p:cNvPr id="4" name="TextBox 3"/>
          <p:cNvSpPr txBox="1"/>
          <p:nvPr/>
        </p:nvSpPr>
        <p:spPr>
          <a:xfrm>
            <a:off x="838201" y="1828800"/>
            <a:ext cx="4419599" cy="369332"/>
          </a:xfrm>
          <a:prstGeom prst="rect">
            <a:avLst/>
          </a:prstGeom>
          <a:noFill/>
        </p:spPr>
        <p:txBody>
          <a:bodyPr wrap="square" rtlCol="0">
            <a:spAutoFit/>
          </a:bodyPr>
          <a:lstStyle/>
          <a:p>
            <a:endParaRPr lang="en-US" dirty="0" smtClean="0"/>
          </a:p>
        </p:txBody>
      </p:sp>
      <p:sp>
        <p:nvSpPr>
          <p:cNvPr id="5" name="TextBox 4"/>
          <p:cNvSpPr txBox="1"/>
          <p:nvPr/>
        </p:nvSpPr>
        <p:spPr>
          <a:xfrm>
            <a:off x="533400" y="1981201"/>
            <a:ext cx="8077200" cy="2246769"/>
          </a:xfrm>
          <a:prstGeom prst="rect">
            <a:avLst/>
          </a:prstGeom>
          <a:noFill/>
        </p:spPr>
        <p:txBody>
          <a:bodyPr wrap="square" rtlCol="0">
            <a:spAutoFit/>
          </a:bodyPr>
          <a:lstStyle/>
          <a:p>
            <a:r>
              <a:rPr lang="en-US" sz="2800" b="1" u="sng" dirty="0" smtClean="0">
                <a:latin typeface="Century Gothic" pitchFamily="34" charset="0"/>
              </a:rPr>
              <a:t>Step 2.</a:t>
            </a:r>
            <a:r>
              <a:rPr lang="en-US" sz="2800" b="1" dirty="0" smtClean="0">
                <a:latin typeface="Century Gothic" pitchFamily="34" charset="0"/>
              </a:rPr>
              <a:t> The food moves down to the stomach</a:t>
            </a:r>
          </a:p>
          <a:p>
            <a:endParaRPr lang="en-US" sz="2800" dirty="0">
              <a:latin typeface="Century Gothic" pitchFamily="34" charset="0"/>
            </a:endParaRPr>
          </a:p>
          <a:p>
            <a:endParaRPr lang="en-US" sz="2800" dirty="0" smtClean="0">
              <a:latin typeface="Century Gothic" pitchFamily="34" charset="0"/>
            </a:endParaRPr>
          </a:p>
          <a:p>
            <a:endParaRPr lang="en-US" sz="2800" dirty="0">
              <a:latin typeface="Century Gothic" pitchFamily="34" charset="0"/>
            </a:endParaRPr>
          </a:p>
          <a:p>
            <a:endParaRPr lang="en-US" sz="2800" dirty="0">
              <a:latin typeface="Century Gothic" pitchFamily="34" charset="0"/>
            </a:endParaRPr>
          </a:p>
        </p:txBody>
      </p:sp>
      <p:sp>
        <p:nvSpPr>
          <p:cNvPr id="6" name="TextBox 5"/>
          <p:cNvSpPr txBox="1"/>
          <p:nvPr/>
        </p:nvSpPr>
        <p:spPr>
          <a:xfrm>
            <a:off x="3505200" y="3276600"/>
            <a:ext cx="184731" cy="369332"/>
          </a:xfrm>
          <a:prstGeom prst="rect">
            <a:avLst/>
          </a:prstGeom>
          <a:noFill/>
        </p:spPr>
        <p:txBody>
          <a:bodyPr wrap="none" rtlCol="0">
            <a:spAutoFit/>
          </a:bodyPr>
          <a:lstStyle/>
          <a:p>
            <a:endParaRPr lang="en-US" dirty="0"/>
          </a:p>
        </p:txBody>
      </p:sp>
      <p:sp>
        <p:nvSpPr>
          <p:cNvPr id="7" name="TextBox 6"/>
          <p:cNvSpPr txBox="1"/>
          <p:nvPr/>
        </p:nvSpPr>
        <p:spPr>
          <a:xfrm>
            <a:off x="609600" y="2895600"/>
            <a:ext cx="5334000" cy="2677656"/>
          </a:xfrm>
          <a:prstGeom prst="rect">
            <a:avLst/>
          </a:prstGeom>
          <a:noFill/>
        </p:spPr>
        <p:txBody>
          <a:bodyPr wrap="square" rtlCol="0">
            <a:spAutoFit/>
          </a:bodyPr>
          <a:lstStyle/>
          <a:p>
            <a:r>
              <a:rPr lang="en-US" sz="2800" dirty="0" smtClean="0">
                <a:latin typeface="Century Gothic" pitchFamily="34" charset="0"/>
              </a:rPr>
              <a:t>The Stomach is the only acidic organ in the body.</a:t>
            </a:r>
          </a:p>
          <a:p>
            <a:endParaRPr lang="en-US" sz="2800" dirty="0">
              <a:latin typeface="Century Gothic" pitchFamily="34" charset="0"/>
            </a:endParaRPr>
          </a:p>
          <a:p>
            <a:r>
              <a:rPr lang="en-US" sz="2800" dirty="0" smtClean="0">
                <a:latin typeface="Century Gothic" pitchFamily="34" charset="0"/>
              </a:rPr>
              <a:t>The stomach breaks the food </a:t>
            </a:r>
          </a:p>
          <a:p>
            <a:r>
              <a:rPr lang="en-US" sz="2800" dirty="0" smtClean="0">
                <a:latin typeface="Century Gothic" pitchFamily="34" charset="0"/>
              </a:rPr>
              <a:t>down and turns it into an </a:t>
            </a:r>
          </a:p>
          <a:p>
            <a:r>
              <a:rPr lang="en-US" sz="2800" dirty="0" smtClean="0">
                <a:latin typeface="Century Gothic" pitchFamily="34" charset="0"/>
              </a:rPr>
              <a:t>isotonic liquid called </a:t>
            </a:r>
            <a:r>
              <a:rPr lang="en-US" sz="2800" b="1" u="sng" dirty="0" smtClean="0">
                <a:latin typeface="Century Gothic" pitchFamily="34" charset="0"/>
              </a:rPr>
              <a:t>CHYME</a:t>
            </a:r>
            <a:r>
              <a:rPr lang="en-US" sz="2800" dirty="0" smtClean="0">
                <a:latin typeface="Century Gothic" pitchFamily="34" charset="0"/>
              </a:rPr>
              <a:t>.</a:t>
            </a:r>
            <a:endParaRPr lang="en-US" sz="2800" dirty="0">
              <a:latin typeface="Century Gothic" pitchFamily="34" charset="0"/>
            </a:endParaRPr>
          </a:p>
        </p:txBody>
      </p:sp>
      <p:pic>
        <p:nvPicPr>
          <p:cNvPr id="11" name="Picture 10" descr="stomach in blue man.jpg"/>
          <p:cNvPicPr>
            <a:picLocks noChangeAspect="1"/>
          </p:cNvPicPr>
          <p:nvPr/>
        </p:nvPicPr>
        <p:blipFill>
          <a:blip r:embed="rId2" cstate="print"/>
          <a:stretch>
            <a:fillRect/>
          </a:stretch>
        </p:blipFill>
        <p:spPr>
          <a:xfrm>
            <a:off x="6172200" y="2895600"/>
            <a:ext cx="1847850" cy="24669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609600"/>
            <a:ext cx="4114799" cy="830997"/>
          </a:xfrm>
          <a:prstGeom prst="rect">
            <a:avLst/>
          </a:prstGeom>
          <a:noFill/>
        </p:spPr>
        <p:txBody>
          <a:bodyPr wrap="square" rtlCol="0">
            <a:spAutoFit/>
          </a:bodyPr>
          <a:lstStyle/>
          <a:p>
            <a:pPr algn="ctr"/>
            <a:r>
              <a:rPr lang="en-US" sz="4800" b="1" dirty="0" smtClean="0">
                <a:solidFill>
                  <a:schemeClr val="accent6">
                    <a:lumMod val="50000"/>
                  </a:schemeClr>
                </a:solidFill>
              </a:rPr>
              <a:t>Digestion</a:t>
            </a:r>
            <a:endParaRPr lang="en-US" sz="4800" b="1" dirty="0">
              <a:solidFill>
                <a:schemeClr val="accent6">
                  <a:lumMod val="50000"/>
                </a:schemeClr>
              </a:solidFill>
            </a:endParaRPr>
          </a:p>
        </p:txBody>
      </p:sp>
      <p:sp>
        <p:nvSpPr>
          <p:cNvPr id="3" name="TextBox 2"/>
          <p:cNvSpPr txBox="1"/>
          <p:nvPr/>
        </p:nvSpPr>
        <p:spPr>
          <a:xfrm>
            <a:off x="1066800" y="1600200"/>
            <a:ext cx="6934200" cy="4708981"/>
          </a:xfrm>
          <a:prstGeom prst="rect">
            <a:avLst/>
          </a:prstGeom>
          <a:noFill/>
        </p:spPr>
        <p:txBody>
          <a:bodyPr wrap="square" rtlCol="0">
            <a:spAutoFit/>
          </a:bodyPr>
          <a:lstStyle/>
          <a:p>
            <a:r>
              <a:rPr lang="en-US" sz="2800" b="1" u="sng" dirty="0" smtClean="0">
                <a:latin typeface="Century Gothic" pitchFamily="34" charset="0"/>
              </a:rPr>
              <a:t>Step 3.</a:t>
            </a:r>
            <a:r>
              <a:rPr lang="en-US" sz="2800" b="1" dirty="0" smtClean="0">
                <a:latin typeface="Century Gothic" pitchFamily="34" charset="0"/>
              </a:rPr>
              <a:t> The Chyme moves from the stomach to the small intestine</a:t>
            </a:r>
          </a:p>
          <a:p>
            <a:endParaRPr lang="en-US" sz="2800" b="1" dirty="0">
              <a:latin typeface="Century Gothic" pitchFamily="34" charset="0"/>
            </a:endParaRPr>
          </a:p>
          <a:p>
            <a:pPr algn="r"/>
            <a:r>
              <a:rPr lang="en-US" sz="2000" b="1" dirty="0" smtClean="0">
                <a:latin typeface="Century Gothic" pitchFamily="34" charset="0"/>
              </a:rPr>
              <a:t>The small intestine is about 21 ft long and </a:t>
            </a:r>
          </a:p>
          <a:p>
            <a:pPr algn="r"/>
            <a:r>
              <a:rPr lang="en-US" sz="2000" b="1" dirty="0" smtClean="0">
                <a:latin typeface="Century Gothic" pitchFamily="34" charset="0"/>
              </a:rPr>
              <a:t>1.5 in diameter</a:t>
            </a:r>
          </a:p>
          <a:p>
            <a:pPr>
              <a:buFont typeface="Arial" pitchFamily="34" charset="0"/>
              <a:buChar char="•"/>
            </a:pPr>
            <a:endParaRPr lang="en-US" sz="2000" b="1" dirty="0">
              <a:latin typeface="Century Gothic" pitchFamily="34" charset="0"/>
            </a:endParaRPr>
          </a:p>
          <a:p>
            <a:r>
              <a:rPr lang="en-US" sz="2000" b="1" dirty="0" smtClean="0">
                <a:latin typeface="Century Gothic" pitchFamily="34" charset="0"/>
              </a:rPr>
              <a:t>The small intestine is where most of the absorption takes place</a:t>
            </a:r>
          </a:p>
          <a:p>
            <a:endParaRPr lang="en-US" sz="2000" b="1" dirty="0">
              <a:latin typeface="Century Gothic" pitchFamily="34" charset="0"/>
            </a:endParaRPr>
          </a:p>
          <a:p>
            <a:endParaRPr lang="en-US" sz="2000" b="1" dirty="0" smtClean="0">
              <a:latin typeface="Century Gothic" pitchFamily="34" charset="0"/>
            </a:endParaRPr>
          </a:p>
          <a:p>
            <a:endParaRPr lang="en-US" sz="2000" b="1" dirty="0">
              <a:latin typeface="Century Gothic" pitchFamily="34" charset="0"/>
            </a:endParaRPr>
          </a:p>
          <a:p>
            <a:endParaRPr lang="en-US" sz="2800" b="1" dirty="0">
              <a:latin typeface="Century Gothic" pitchFamily="34" charset="0"/>
            </a:endParaRPr>
          </a:p>
          <a:p>
            <a:endParaRPr lang="en-US" sz="2800" dirty="0">
              <a:latin typeface="Century Gothic" pitchFamily="34" charset="0"/>
            </a:endParaRPr>
          </a:p>
        </p:txBody>
      </p:sp>
      <p:pic>
        <p:nvPicPr>
          <p:cNvPr id="4" name="Picture 3" descr="small intestine absorption.jpg"/>
          <p:cNvPicPr>
            <a:picLocks noChangeAspect="1"/>
          </p:cNvPicPr>
          <p:nvPr/>
        </p:nvPicPr>
        <p:blipFill>
          <a:blip r:embed="rId2" cstate="print"/>
          <a:stretch>
            <a:fillRect/>
          </a:stretch>
        </p:blipFill>
        <p:spPr>
          <a:xfrm>
            <a:off x="2667000" y="4419600"/>
            <a:ext cx="3352800" cy="2057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457200"/>
            <a:ext cx="6627082" cy="1200329"/>
          </a:xfrm>
          <a:prstGeom prst="rect">
            <a:avLst/>
          </a:prstGeom>
          <a:noFill/>
        </p:spPr>
        <p:txBody>
          <a:bodyPr wrap="square" rtlCol="0">
            <a:spAutoFit/>
          </a:bodyPr>
          <a:lstStyle/>
          <a:p>
            <a:r>
              <a:rPr lang="en-US" sz="4800" b="1" dirty="0" smtClean="0">
                <a:solidFill>
                  <a:srgbClr val="FF3300"/>
                </a:solidFill>
              </a:rPr>
              <a:t>Absorption</a:t>
            </a:r>
          </a:p>
          <a:p>
            <a:pPr algn="r"/>
            <a:r>
              <a:rPr lang="en-US" sz="2400" b="1" dirty="0" smtClean="0">
                <a:solidFill>
                  <a:schemeClr val="accent1">
                    <a:lumMod val="75000"/>
                  </a:schemeClr>
                </a:solidFill>
              </a:rPr>
              <a:t>Distribution of Nutrients &amp; Toxins</a:t>
            </a:r>
            <a:r>
              <a:rPr lang="en-US" sz="2400" dirty="0" smtClean="0">
                <a:solidFill>
                  <a:srgbClr val="FF3300"/>
                </a:solidFill>
              </a:rPr>
              <a:t> </a:t>
            </a:r>
            <a:endParaRPr lang="en-US" sz="2400" dirty="0">
              <a:solidFill>
                <a:srgbClr val="FF3300"/>
              </a:solidFill>
            </a:endParaRPr>
          </a:p>
        </p:txBody>
      </p:sp>
      <p:sp>
        <p:nvSpPr>
          <p:cNvPr id="3" name="TextBox 2"/>
          <p:cNvSpPr txBox="1"/>
          <p:nvPr/>
        </p:nvSpPr>
        <p:spPr>
          <a:xfrm>
            <a:off x="457201" y="2057400"/>
            <a:ext cx="4571999" cy="3785652"/>
          </a:xfrm>
          <a:prstGeom prst="rect">
            <a:avLst/>
          </a:prstGeom>
          <a:noFill/>
        </p:spPr>
        <p:txBody>
          <a:bodyPr wrap="square" rtlCol="0">
            <a:spAutoFit/>
          </a:bodyPr>
          <a:lstStyle/>
          <a:p>
            <a:r>
              <a:rPr lang="en-US" sz="2000" b="1" dirty="0" smtClean="0">
                <a:latin typeface="Century Gothic" pitchFamily="34" charset="0"/>
              </a:rPr>
              <a:t>Inside small intestines: 1,000’s of</a:t>
            </a:r>
          </a:p>
          <a:p>
            <a:r>
              <a:rPr lang="en-US" sz="2000" b="1" dirty="0" smtClean="0">
                <a:latin typeface="Century Gothic" pitchFamily="34" charset="0"/>
              </a:rPr>
              <a:t>Fingerlike structures called “Villi”</a:t>
            </a:r>
          </a:p>
          <a:p>
            <a:endParaRPr lang="en-US" sz="2000" b="1" dirty="0">
              <a:latin typeface="Century Gothic" pitchFamily="34" charset="0"/>
            </a:endParaRPr>
          </a:p>
          <a:p>
            <a:r>
              <a:rPr lang="en-US" sz="2000" b="1" dirty="0" smtClean="0">
                <a:latin typeface="Century Gothic" pitchFamily="34" charset="0"/>
              </a:rPr>
              <a:t>Everything absorbed thru Villi enters bloodstream &amp; lymphatic system; then is distributed thru-out the body</a:t>
            </a:r>
          </a:p>
          <a:p>
            <a:r>
              <a:rPr lang="en-US" sz="2000" b="1" dirty="0" smtClean="0">
                <a:latin typeface="Century Gothic" pitchFamily="34" charset="0"/>
              </a:rPr>
              <a:t>(medications, nutrients, chemicals, toxins)</a:t>
            </a:r>
          </a:p>
          <a:p>
            <a:endParaRPr lang="en-US" sz="2000" b="1" dirty="0">
              <a:latin typeface="Century Gothic" pitchFamily="34" charset="0"/>
            </a:endParaRPr>
          </a:p>
          <a:p>
            <a:r>
              <a:rPr lang="en-US" sz="2000" b="1" dirty="0" smtClean="0">
                <a:latin typeface="Century Gothic" pitchFamily="34" charset="0"/>
              </a:rPr>
              <a:t>The outside surface area of VILLI &amp; MICROVILLI add up to 200 sq. meters (size of a tennis court) </a:t>
            </a:r>
            <a:endParaRPr lang="en-US" sz="2000" b="1" dirty="0">
              <a:latin typeface="Century Gothic" pitchFamily="34" charset="0"/>
            </a:endParaRPr>
          </a:p>
        </p:txBody>
      </p:sp>
      <p:sp>
        <p:nvSpPr>
          <p:cNvPr id="4" name="TextBox 3"/>
          <p:cNvSpPr txBox="1"/>
          <p:nvPr/>
        </p:nvSpPr>
        <p:spPr>
          <a:xfrm>
            <a:off x="7010400" y="3657600"/>
            <a:ext cx="184731" cy="369332"/>
          </a:xfrm>
          <a:prstGeom prst="rect">
            <a:avLst/>
          </a:prstGeom>
          <a:noFill/>
        </p:spPr>
        <p:txBody>
          <a:bodyPr wrap="none" rtlCol="0">
            <a:spAutoFit/>
          </a:bodyPr>
          <a:lstStyle/>
          <a:p>
            <a:endParaRPr lang="en-US" dirty="0"/>
          </a:p>
        </p:txBody>
      </p:sp>
      <p:pic>
        <p:nvPicPr>
          <p:cNvPr id="5" name="Picture 8" descr="villi"/>
          <p:cNvPicPr>
            <a:picLocks noChangeAspect="1" noChangeArrowheads="1"/>
          </p:cNvPicPr>
          <p:nvPr/>
        </p:nvPicPr>
        <p:blipFill>
          <a:blip r:embed="rId2" cstate="print"/>
          <a:srcRect/>
          <a:stretch>
            <a:fillRect/>
          </a:stretch>
        </p:blipFill>
        <p:spPr bwMode="auto">
          <a:xfrm>
            <a:off x="5791200" y="2514600"/>
            <a:ext cx="2227263" cy="3051175"/>
          </a:xfrm>
          <a:prstGeom prst="rect">
            <a:avLst/>
          </a:prstGeom>
          <a:noFill/>
          <a:ln w="9525">
            <a:solidFill>
              <a:schemeClr val="tx2"/>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304801"/>
            <a:ext cx="5826610" cy="830997"/>
          </a:xfrm>
          <a:prstGeom prst="rect">
            <a:avLst/>
          </a:prstGeom>
          <a:noFill/>
        </p:spPr>
        <p:txBody>
          <a:bodyPr wrap="square" rtlCol="0">
            <a:spAutoFit/>
          </a:bodyPr>
          <a:lstStyle/>
          <a:p>
            <a:pPr algn="ctr"/>
            <a:r>
              <a:rPr lang="en-US" sz="4800" b="1" dirty="0" smtClean="0">
                <a:solidFill>
                  <a:schemeClr val="accent6">
                    <a:lumMod val="50000"/>
                  </a:schemeClr>
                </a:solidFill>
              </a:rPr>
              <a:t>Digestion</a:t>
            </a:r>
            <a:endParaRPr lang="en-US" sz="4800" b="1" dirty="0">
              <a:solidFill>
                <a:schemeClr val="accent6">
                  <a:lumMod val="50000"/>
                </a:schemeClr>
              </a:solidFill>
            </a:endParaRPr>
          </a:p>
        </p:txBody>
      </p:sp>
      <p:sp>
        <p:nvSpPr>
          <p:cNvPr id="4" name="TextBox 3"/>
          <p:cNvSpPr txBox="1"/>
          <p:nvPr/>
        </p:nvSpPr>
        <p:spPr>
          <a:xfrm>
            <a:off x="1371600" y="1447800"/>
            <a:ext cx="6380273" cy="523220"/>
          </a:xfrm>
          <a:prstGeom prst="rect">
            <a:avLst/>
          </a:prstGeom>
          <a:noFill/>
        </p:spPr>
        <p:txBody>
          <a:bodyPr wrap="square" rtlCol="0">
            <a:spAutoFit/>
          </a:bodyPr>
          <a:lstStyle/>
          <a:p>
            <a:r>
              <a:rPr lang="en-US" sz="2800" b="1" u="sng" dirty="0" smtClean="0">
                <a:solidFill>
                  <a:schemeClr val="tx2">
                    <a:lumMod val="75000"/>
                  </a:schemeClr>
                </a:solidFill>
                <a:latin typeface="Century Gothic" pitchFamily="34" charset="0"/>
              </a:rPr>
              <a:t>pH Levels</a:t>
            </a:r>
            <a:r>
              <a:rPr lang="en-US" sz="2800" b="1" dirty="0" smtClean="0">
                <a:solidFill>
                  <a:schemeClr val="tx2">
                    <a:lumMod val="75000"/>
                  </a:schemeClr>
                </a:solidFill>
                <a:latin typeface="Century Gothic" pitchFamily="34" charset="0"/>
              </a:rPr>
              <a:t>…why are they important?</a:t>
            </a:r>
            <a:endParaRPr lang="en-US" sz="2800" b="1" dirty="0">
              <a:solidFill>
                <a:schemeClr val="tx2">
                  <a:lumMod val="75000"/>
                </a:schemeClr>
              </a:solidFill>
              <a:latin typeface="Century Gothic" pitchFamily="34" charset="0"/>
            </a:endParaRPr>
          </a:p>
        </p:txBody>
      </p:sp>
      <p:sp>
        <p:nvSpPr>
          <p:cNvPr id="5" name="TextBox 4"/>
          <p:cNvSpPr txBox="1"/>
          <p:nvPr/>
        </p:nvSpPr>
        <p:spPr>
          <a:xfrm>
            <a:off x="762000" y="2209800"/>
            <a:ext cx="7948946" cy="2031325"/>
          </a:xfrm>
          <a:prstGeom prst="rect">
            <a:avLst/>
          </a:prstGeom>
          <a:noFill/>
        </p:spPr>
        <p:txBody>
          <a:bodyPr wrap="square" rtlCol="0">
            <a:spAutoFit/>
          </a:bodyPr>
          <a:lstStyle/>
          <a:p>
            <a:r>
              <a:rPr lang="en-US" b="1" dirty="0" smtClean="0"/>
              <a:t>pH</a:t>
            </a:r>
            <a:r>
              <a:rPr lang="en-US" dirty="0" smtClean="0"/>
              <a:t> means “Particles of Hydrogen”, and is the symbol for the degree of acidity or alkalinity in a solution.</a:t>
            </a:r>
          </a:p>
          <a:p>
            <a:endParaRPr lang="en-US" dirty="0"/>
          </a:p>
          <a:p>
            <a:r>
              <a:rPr lang="en-US" dirty="0" smtClean="0"/>
              <a:t>Maintaining stable hydrogen ion concentrations in body fluids is essential to life.</a:t>
            </a:r>
          </a:p>
          <a:p>
            <a:endParaRPr lang="en-US" dirty="0"/>
          </a:p>
          <a:p>
            <a:r>
              <a:rPr lang="en-US" dirty="0" smtClean="0"/>
              <a:t>	   The ideal pH for saliva is between 6.8 &amp; 7.2. </a:t>
            </a:r>
            <a:endParaRPr lang="en-US" dirty="0"/>
          </a:p>
        </p:txBody>
      </p:sp>
      <p:grpSp>
        <p:nvGrpSpPr>
          <p:cNvPr id="7" name="Group 31"/>
          <p:cNvGrpSpPr>
            <a:grpSpLocks/>
          </p:cNvGrpSpPr>
          <p:nvPr/>
        </p:nvGrpSpPr>
        <p:grpSpPr bwMode="auto">
          <a:xfrm>
            <a:off x="1143000" y="4724400"/>
            <a:ext cx="6934200" cy="1606550"/>
            <a:chOff x="1392" y="1536"/>
            <a:chExt cx="4368" cy="1012"/>
          </a:xfrm>
        </p:grpSpPr>
        <p:sp>
          <p:nvSpPr>
            <p:cNvPr id="8" name="Text Box 2"/>
            <p:cNvSpPr txBox="1">
              <a:spLocks noChangeArrowheads="1"/>
            </p:cNvSpPr>
            <p:nvPr/>
          </p:nvSpPr>
          <p:spPr bwMode="auto">
            <a:xfrm>
              <a:off x="1584" y="1536"/>
              <a:ext cx="1008" cy="250"/>
            </a:xfrm>
            <a:prstGeom prst="rect">
              <a:avLst/>
            </a:prstGeom>
            <a:noFill/>
            <a:ln w="9525">
              <a:noFill/>
              <a:miter lim="800000"/>
              <a:headEnd/>
              <a:tailEnd/>
            </a:ln>
            <a:effectLst/>
          </p:spPr>
          <p:txBody>
            <a:bodyPr lIns="91389" tIns="45694" rIns="91389" bIns="45694">
              <a:spAutoFit/>
            </a:bodyPr>
            <a:lstStyle/>
            <a:p>
              <a:pPr algn="ctr" eaLnBrk="0" hangingPunct="0">
                <a:spcBef>
                  <a:spcPct val="50000"/>
                </a:spcBef>
              </a:pPr>
              <a:r>
                <a:rPr lang="en-US" sz="2000" dirty="0">
                  <a:solidFill>
                    <a:schemeClr val="tx2"/>
                  </a:solidFill>
                  <a:effectLst>
                    <a:outerShdw blurRad="38100" dist="38100" dir="2700000" algn="tl">
                      <a:srgbClr val="C0C0C0"/>
                    </a:outerShdw>
                  </a:effectLst>
                  <a:latin typeface="Century Gothic" pitchFamily="34" charset="0"/>
                </a:rPr>
                <a:t>pH  Scale</a:t>
              </a:r>
            </a:p>
          </p:txBody>
        </p:sp>
        <p:sp>
          <p:nvSpPr>
            <p:cNvPr id="9" name="Text Box 3"/>
            <p:cNvSpPr txBox="1">
              <a:spLocks noChangeArrowheads="1"/>
            </p:cNvSpPr>
            <p:nvPr/>
          </p:nvSpPr>
          <p:spPr bwMode="auto">
            <a:xfrm>
              <a:off x="1464" y="1863"/>
              <a:ext cx="4110" cy="250"/>
            </a:xfrm>
            <a:prstGeom prst="rect">
              <a:avLst/>
            </a:prstGeom>
            <a:noFill/>
            <a:ln w="9525">
              <a:noFill/>
              <a:miter lim="800000"/>
              <a:headEnd/>
              <a:tailEnd/>
            </a:ln>
            <a:effectLst/>
          </p:spPr>
          <p:txBody>
            <a:bodyPr lIns="91389" tIns="45694" rIns="91389" bIns="45694">
              <a:spAutoFit/>
            </a:bodyPr>
            <a:lstStyle/>
            <a:p>
              <a:pPr algn="ctr" eaLnBrk="0" hangingPunct="0"/>
              <a:r>
                <a:rPr lang="en-US" sz="1600" dirty="0">
                  <a:solidFill>
                    <a:schemeClr val="tx2"/>
                  </a:solidFill>
                  <a:effectLst>
                    <a:outerShdw blurRad="38100" dist="38100" dir="2700000" algn="tl">
                      <a:srgbClr val="C0C0C0"/>
                    </a:outerShdw>
                  </a:effectLst>
                  <a:latin typeface="Century Gothic" pitchFamily="34" charset="0"/>
                </a:rPr>
                <a:t>5.8     6.0      6.2      6.4     6.6      6.8     7.0      7.2      7.4      7.6     7.8</a:t>
              </a:r>
              <a:r>
                <a:rPr lang="en-US" sz="2000" b="1" dirty="0">
                  <a:solidFill>
                    <a:schemeClr val="tx2"/>
                  </a:solidFill>
                  <a:effectLst>
                    <a:outerShdw blurRad="38100" dist="38100" dir="2700000" algn="tl">
                      <a:srgbClr val="C0C0C0"/>
                    </a:outerShdw>
                  </a:effectLst>
                  <a:latin typeface="Times New Roman" pitchFamily="18" charset="0"/>
                </a:rPr>
                <a:t>    </a:t>
              </a:r>
            </a:p>
          </p:txBody>
        </p:sp>
        <p:sp>
          <p:nvSpPr>
            <p:cNvPr id="10" name="Text Box 4"/>
            <p:cNvSpPr txBox="1">
              <a:spLocks noChangeArrowheads="1"/>
            </p:cNvSpPr>
            <p:nvPr/>
          </p:nvSpPr>
          <p:spPr bwMode="auto">
            <a:xfrm>
              <a:off x="1392" y="2212"/>
              <a:ext cx="4368" cy="336"/>
            </a:xfrm>
            <a:prstGeom prst="rect">
              <a:avLst/>
            </a:prstGeom>
            <a:noFill/>
            <a:ln w="9525">
              <a:noFill/>
              <a:miter lim="800000"/>
              <a:headEnd/>
              <a:tailEnd/>
            </a:ln>
            <a:effectLst/>
          </p:spPr>
          <p:txBody>
            <a:bodyPr lIns="91389" tIns="45694" rIns="91389" bIns="45694">
              <a:spAutoFit/>
            </a:bodyPr>
            <a:lstStyle/>
            <a:p>
              <a:pPr algn="ctr" eaLnBrk="0" hangingPunct="0"/>
              <a:r>
                <a:rPr lang="en-US" dirty="0">
                  <a:solidFill>
                    <a:schemeClr val="tx2"/>
                  </a:solidFill>
                  <a:effectLst>
                    <a:outerShdw blurRad="38100" dist="38100" dir="2700000" algn="tl">
                      <a:srgbClr val="C0C0C0"/>
                    </a:outerShdw>
                  </a:effectLst>
                  <a:latin typeface="Century Gothic" pitchFamily="34" charset="0"/>
                </a:rPr>
                <a:t>Acid			             	                             Alkaline</a:t>
              </a:r>
              <a:r>
                <a:rPr lang="en-US" sz="2900" b="1" dirty="0">
                  <a:solidFill>
                    <a:schemeClr val="tx2"/>
                  </a:solidFill>
                  <a:effectLst>
                    <a:outerShdw blurRad="38100" dist="38100" dir="2700000" algn="tl">
                      <a:srgbClr val="C0C0C0"/>
                    </a:outerShdw>
                  </a:effectLst>
                  <a:latin typeface="Times New Roman" pitchFamily="18" charset="0"/>
                </a:rPr>
                <a:t>	      </a:t>
              </a:r>
            </a:p>
          </p:txBody>
        </p:sp>
        <p:sp>
          <p:nvSpPr>
            <p:cNvPr id="11" name="Line 19"/>
            <p:cNvSpPr>
              <a:spLocks noChangeShapeType="1"/>
            </p:cNvSpPr>
            <p:nvPr/>
          </p:nvSpPr>
          <p:spPr bwMode="auto">
            <a:xfrm flipV="1">
              <a:off x="3331" y="1824"/>
              <a:ext cx="1085" cy="11"/>
            </a:xfrm>
            <a:prstGeom prst="line">
              <a:avLst/>
            </a:prstGeom>
            <a:noFill/>
            <a:ln w="28575">
              <a:solidFill>
                <a:schemeClr val="tx2"/>
              </a:solidFill>
              <a:round/>
              <a:headEnd/>
              <a:tailEnd/>
            </a:ln>
            <a:effectLst/>
          </p:spPr>
          <p:txBody>
            <a:bodyPr/>
            <a:lstStyle/>
            <a:p>
              <a:pPr algn="ctr"/>
              <a:endParaRPr lang="en-US" dirty="0"/>
            </a:p>
          </p:txBody>
        </p:sp>
        <p:sp>
          <p:nvSpPr>
            <p:cNvPr id="12" name="Line 20"/>
            <p:cNvSpPr>
              <a:spLocks noChangeShapeType="1"/>
            </p:cNvSpPr>
            <p:nvPr/>
          </p:nvSpPr>
          <p:spPr bwMode="auto">
            <a:xfrm flipV="1">
              <a:off x="3892" y="1777"/>
              <a:ext cx="0" cy="58"/>
            </a:xfrm>
            <a:prstGeom prst="line">
              <a:avLst/>
            </a:prstGeom>
            <a:noFill/>
            <a:ln w="28575">
              <a:solidFill>
                <a:schemeClr val="tx2"/>
              </a:solidFill>
              <a:round/>
              <a:headEnd/>
              <a:tailEnd/>
            </a:ln>
            <a:effectLst/>
          </p:spPr>
          <p:txBody>
            <a:bodyPr/>
            <a:lstStyle/>
            <a:p>
              <a:pPr algn="ctr"/>
              <a:endParaRPr lang="en-US" dirty="0"/>
            </a:p>
          </p:txBody>
        </p:sp>
        <p:sp>
          <p:nvSpPr>
            <p:cNvPr id="13" name="Line 21"/>
            <p:cNvSpPr>
              <a:spLocks noChangeShapeType="1"/>
            </p:cNvSpPr>
            <p:nvPr/>
          </p:nvSpPr>
          <p:spPr bwMode="auto">
            <a:xfrm flipV="1">
              <a:off x="3331" y="1835"/>
              <a:ext cx="0" cy="58"/>
            </a:xfrm>
            <a:prstGeom prst="line">
              <a:avLst/>
            </a:prstGeom>
            <a:noFill/>
            <a:ln w="28575">
              <a:solidFill>
                <a:schemeClr val="tx2"/>
              </a:solidFill>
              <a:round/>
              <a:headEnd/>
              <a:tailEnd/>
            </a:ln>
            <a:effectLst/>
          </p:spPr>
          <p:txBody>
            <a:bodyPr/>
            <a:lstStyle/>
            <a:p>
              <a:pPr algn="ctr"/>
              <a:endParaRPr lang="en-US" dirty="0"/>
            </a:p>
          </p:txBody>
        </p:sp>
        <p:sp>
          <p:nvSpPr>
            <p:cNvPr id="14" name="Line 22"/>
            <p:cNvSpPr>
              <a:spLocks noChangeShapeType="1"/>
            </p:cNvSpPr>
            <p:nvPr/>
          </p:nvSpPr>
          <p:spPr bwMode="auto">
            <a:xfrm flipV="1">
              <a:off x="4416" y="1824"/>
              <a:ext cx="0" cy="58"/>
            </a:xfrm>
            <a:prstGeom prst="line">
              <a:avLst/>
            </a:prstGeom>
            <a:noFill/>
            <a:ln w="28575">
              <a:solidFill>
                <a:schemeClr val="tx2"/>
              </a:solidFill>
              <a:round/>
              <a:headEnd/>
              <a:tailEnd/>
            </a:ln>
            <a:effectLst/>
          </p:spPr>
          <p:txBody>
            <a:bodyPr/>
            <a:lstStyle/>
            <a:p>
              <a:pPr algn="ctr"/>
              <a:endParaRPr lang="en-US" dirty="0"/>
            </a:p>
          </p:txBody>
        </p:sp>
        <p:grpSp>
          <p:nvGrpSpPr>
            <p:cNvPr id="15" name="Group 30"/>
            <p:cNvGrpSpPr>
              <a:grpSpLocks/>
            </p:cNvGrpSpPr>
            <p:nvPr/>
          </p:nvGrpSpPr>
          <p:grpSpPr bwMode="auto">
            <a:xfrm>
              <a:off x="1440" y="2064"/>
              <a:ext cx="4110" cy="174"/>
              <a:chOff x="1463" y="2009"/>
              <a:chExt cx="4110" cy="174"/>
            </a:xfrm>
          </p:grpSpPr>
          <p:sp>
            <p:nvSpPr>
              <p:cNvPr id="17" name="Rectangle 9"/>
              <p:cNvSpPr>
                <a:spLocks noChangeArrowheads="1"/>
              </p:cNvSpPr>
              <p:nvPr/>
            </p:nvSpPr>
            <p:spPr bwMode="auto">
              <a:xfrm>
                <a:off x="3705" y="2009"/>
                <a:ext cx="374" cy="174"/>
              </a:xfrm>
              <a:prstGeom prst="rect">
                <a:avLst/>
              </a:prstGeom>
              <a:solidFill>
                <a:srgbClr val="315901"/>
              </a:solidFill>
              <a:ln w="9525">
                <a:solidFill>
                  <a:schemeClr val="tx1"/>
                </a:solidFill>
                <a:miter lim="800000"/>
                <a:headEnd/>
                <a:tailEnd/>
              </a:ln>
              <a:effectLst/>
            </p:spPr>
            <p:txBody>
              <a:bodyPr wrap="none" anchor="ctr"/>
              <a:lstStyle/>
              <a:p>
                <a:pPr algn="ctr"/>
                <a:endParaRPr lang="en-US" dirty="0"/>
              </a:p>
            </p:txBody>
          </p:sp>
          <p:sp>
            <p:nvSpPr>
              <p:cNvPr id="18" name="Rectangle 10"/>
              <p:cNvSpPr>
                <a:spLocks noChangeArrowheads="1"/>
              </p:cNvSpPr>
              <p:nvPr/>
            </p:nvSpPr>
            <p:spPr bwMode="auto">
              <a:xfrm>
                <a:off x="4079" y="2009"/>
                <a:ext cx="373" cy="174"/>
              </a:xfrm>
              <a:prstGeom prst="rect">
                <a:avLst/>
              </a:prstGeom>
              <a:solidFill>
                <a:srgbClr val="345E4C"/>
              </a:solidFill>
              <a:ln w="9525">
                <a:solidFill>
                  <a:schemeClr val="tx1"/>
                </a:solidFill>
                <a:miter lim="800000"/>
                <a:headEnd/>
                <a:tailEnd/>
              </a:ln>
              <a:effectLst/>
            </p:spPr>
            <p:txBody>
              <a:bodyPr wrap="none" anchor="ctr"/>
              <a:lstStyle/>
              <a:p>
                <a:pPr algn="ctr"/>
                <a:endParaRPr lang="en-US" dirty="0"/>
              </a:p>
            </p:txBody>
          </p:sp>
          <p:sp>
            <p:nvSpPr>
              <p:cNvPr id="19" name="Rectangle 11"/>
              <p:cNvSpPr>
                <a:spLocks noChangeArrowheads="1"/>
              </p:cNvSpPr>
              <p:nvPr/>
            </p:nvSpPr>
            <p:spPr bwMode="auto">
              <a:xfrm>
                <a:off x="3331" y="2009"/>
                <a:ext cx="374" cy="174"/>
              </a:xfrm>
              <a:prstGeom prst="rect">
                <a:avLst/>
              </a:prstGeom>
              <a:solidFill>
                <a:srgbClr val="667A04"/>
              </a:solidFill>
              <a:ln w="9525">
                <a:solidFill>
                  <a:schemeClr val="tx1"/>
                </a:solidFill>
                <a:miter lim="800000"/>
                <a:headEnd/>
                <a:tailEnd/>
              </a:ln>
              <a:effectLst/>
            </p:spPr>
            <p:txBody>
              <a:bodyPr wrap="none" anchor="ctr"/>
              <a:lstStyle/>
              <a:p>
                <a:pPr algn="ctr"/>
                <a:endParaRPr lang="en-US" dirty="0"/>
              </a:p>
            </p:txBody>
          </p:sp>
          <p:sp>
            <p:nvSpPr>
              <p:cNvPr id="20" name="Rectangle 12"/>
              <p:cNvSpPr>
                <a:spLocks noChangeArrowheads="1"/>
              </p:cNvSpPr>
              <p:nvPr/>
            </p:nvSpPr>
            <p:spPr bwMode="auto">
              <a:xfrm>
                <a:off x="2958" y="2009"/>
                <a:ext cx="373" cy="174"/>
              </a:xfrm>
              <a:prstGeom prst="rect">
                <a:avLst/>
              </a:prstGeom>
              <a:solidFill>
                <a:srgbClr val="8A8D05"/>
              </a:solidFill>
              <a:ln w="9525">
                <a:solidFill>
                  <a:schemeClr val="tx1"/>
                </a:solidFill>
                <a:miter lim="800000"/>
                <a:headEnd/>
                <a:tailEnd/>
              </a:ln>
              <a:effectLst/>
            </p:spPr>
            <p:txBody>
              <a:bodyPr wrap="none" anchor="ctr"/>
              <a:lstStyle/>
              <a:p>
                <a:pPr algn="ctr"/>
                <a:endParaRPr lang="en-US" dirty="0"/>
              </a:p>
            </p:txBody>
          </p:sp>
          <p:sp>
            <p:nvSpPr>
              <p:cNvPr id="21" name="Rectangle 13"/>
              <p:cNvSpPr>
                <a:spLocks noChangeArrowheads="1"/>
              </p:cNvSpPr>
              <p:nvPr/>
            </p:nvSpPr>
            <p:spPr bwMode="auto">
              <a:xfrm>
                <a:off x="2584" y="2009"/>
                <a:ext cx="374" cy="174"/>
              </a:xfrm>
              <a:prstGeom prst="rect">
                <a:avLst/>
              </a:prstGeom>
              <a:solidFill>
                <a:srgbClr val="9A9D0B"/>
              </a:solidFill>
              <a:ln w="9525">
                <a:solidFill>
                  <a:schemeClr val="tx1"/>
                </a:solidFill>
                <a:miter lim="800000"/>
                <a:headEnd/>
                <a:tailEnd/>
              </a:ln>
              <a:effectLst/>
            </p:spPr>
            <p:txBody>
              <a:bodyPr wrap="none" anchor="ctr"/>
              <a:lstStyle/>
              <a:p>
                <a:pPr algn="ctr"/>
                <a:endParaRPr lang="en-US" dirty="0"/>
              </a:p>
            </p:txBody>
          </p:sp>
          <p:sp>
            <p:nvSpPr>
              <p:cNvPr id="22" name="Rectangle 14"/>
              <p:cNvSpPr>
                <a:spLocks noChangeArrowheads="1"/>
              </p:cNvSpPr>
              <p:nvPr/>
            </p:nvSpPr>
            <p:spPr bwMode="auto">
              <a:xfrm>
                <a:off x="2211" y="2009"/>
                <a:ext cx="373" cy="174"/>
              </a:xfrm>
              <a:prstGeom prst="rect">
                <a:avLst/>
              </a:prstGeom>
              <a:solidFill>
                <a:srgbClr val="AFB309"/>
              </a:solidFill>
              <a:ln w="9525">
                <a:solidFill>
                  <a:schemeClr val="tx1"/>
                </a:solidFill>
                <a:miter lim="800000"/>
                <a:headEnd/>
                <a:tailEnd/>
              </a:ln>
              <a:effectLst/>
            </p:spPr>
            <p:txBody>
              <a:bodyPr wrap="none" anchor="ctr"/>
              <a:lstStyle/>
              <a:p>
                <a:pPr algn="ctr"/>
                <a:endParaRPr lang="en-US" dirty="0"/>
              </a:p>
            </p:txBody>
          </p:sp>
          <p:sp>
            <p:nvSpPr>
              <p:cNvPr id="23" name="Rectangle 15"/>
              <p:cNvSpPr>
                <a:spLocks noChangeArrowheads="1"/>
              </p:cNvSpPr>
              <p:nvPr/>
            </p:nvSpPr>
            <p:spPr bwMode="auto">
              <a:xfrm>
                <a:off x="1837" y="2009"/>
                <a:ext cx="374" cy="174"/>
              </a:xfrm>
              <a:prstGeom prst="rect">
                <a:avLst/>
              </a:prstGeom>
              <a:solidFill>
                <a:srgbClr val="BBBF09"/>
              </a:solidFill>
              <a:ln w="9525">
                <a:solidFill>
                  <a:schemeClr val="tx1"/>
                </a:solidFill>
                <a:miter lim="800000"/>
                <a:headEnd/>
                <a:tailEnd/>
              </a:ln>
              <a:effectLst/>
            </p:spPr>
            <p:txBody>
              <a:bodyPr wrap="none" anchor="ctr"/>
              <a:lstStyle/>
              <a:p>
                <a:pPr algn="ctr"/>
                <a:endParaRPr lang="en-US" dirty="0"/>
              </a:p>
            </p:txBody>
          </p:sp>
          <p:sp>
            <p:nvSpPr>
              <p:cNvPr id="24" name="Rectangle 16"/>
              <p:cNvSpPr>
                <a:spLocks noChangeArrowheads="1"/>
              </p:cNvSpPr>
              <p:nvPr/>
            </p:nvSpPr>
            <p:spPr bwMode="auto">
              <a:xfrm>
                <a:off x="4452" y="2009"/>
                <a:ext cx="374" cy="174"/>
              </a:xfrm>
              <a:prstGeom prst="rect">
                <a:avLst/>
              </a:prstGeom>
              <a:solidFill>
                <a:srgbClr val="334C5F"/>
              </a:solidFill>
              <a:ln w="9525">
                <a:solidFill>
                  <a:schemeClr val="tx1"/>
                </a:solidFill>
                <a:miter lim="800000"/>
                <a:headEnd/>
                <a:tailEnd/>
              </a:ln>
              <a:effectLst/>
            </p:spPr>
            <p:txBody>
              <a:bodyPr wrap="none" anchor="ctr"/>
              <a:lstStyle/>
              <a:p>
                <a:pPr algn="ctr"/>
                <a:endParaRPr lang="en-US" dirty="0"/>
              </a:p>
            </p:txBody>
          </p:sp>
          <p:sp>
            <p:nvSpPr>
              <p:cNvPr id="25" name="Rectangle 17"/>
              <p:cNvSpPr>
                <a:spLocks noChangeArrowheads="1"/>
              </p:cNvSpPr>
              <p:nvPr/>
            </p:nvSpPr>
            <p:spPr bwMode="auto">
              <a:xfrm>
                <a:off x="4826" y="2009"/>
                <a:ext cx="374" cy="174"/>
              </a:xfrm>
              <a:prstGeom prst="rect">
                <a:avLst/>
              </a:prstGeom>
              <a:solidFill>
                <a:srgbClr val="33385F"/>
              </a:solidFill>
              <a:ln w="9525">
                <a:solidFill>
                  <a:schemeClr val="tx1"/>
                </a:solidFill>
                <a:miter lim="800000"/>
                <a:headEnd/>
                <a:tailEnd/>
              </a:ln>
              <a:effectLst/>
            </p:spPr>
            <p:txBody>
              <a:bodyPr wrap="none" anchor="ctr"/>
              <a:lstStyle/>
              <a:p>
                <a:pPr algn="ctr"/>
                <a:endParaRPr lang="en-US" dirty="0"/>
              </a:p>
            </p:txBody>
          </p:sp>
          <p:sp>
            <p:nvSpPr>
              <p:cNvPr id="26" name="Rectangle 18"/>
              <p:cNvSpPr>
                <a:spLocks noChangeArrowheads="1"/>
              </p:cNvSpPr>
              <p:nvPr/>
            </p:nvSpPr>
            <p:spPr bwMode="auto">
              <a:xfrm>
                <a:off x="5200" y="2009"/>
                <a:ext cx="373" cy="174"/>
              </a:xfrm>
              <a:prstGeom prst="rect">
                <a:avLst/>
              </a:prstGeom>
              <a:solidFill>
                <a:srgbClr val="2F2357"/>
              </a:solidFill>
              <a:ln w="9525">
                <a:solidFill>
                  <a:schemeClr val="tx1"/>
                </a:solidFill>
                <a:miter lim="800000"/>
                <a:headEnd/>
                <a:tailEnd/>
              </a:ln>
              <a:effectLst/>
            </p:spPr>
            <p:txBody>
              <a:bodyPr wrap="none" anchor="ctr"/>
              <a:lstStyle/>
              <a:p>
                <a:pPr algn="ctr"/>
                <a:endParaRPr lang="en-US" dirty="0"/>
              </a:p>
            </p:txBody>
          </p:sp>
          <p:sp>
            <p:nvSpPr>
              <p:cNvPr id="27" name="Rectangle 23"/>
              <p:cNvSpPr>
                <a:spLocks noChangeArrowheads="1"/>
              </p:cNvSpPr>
              <p:nvPr/>
            </p:nvSpPr>
            <p:spPr bwMode="auto">
              <a:xfrm>
                <a:off x="1463" y="2009"/>
                <a:ext cx="374" cy="174"/>
              </a:xfrm>
              <a:prstGeom prst="rect">
                <a:avLst/>
              </a:prstGeom>
              <a:solidFill>
                <a:srgbClr val="E6D030"/>
              </a:solidFill>
              <a:ln w="9525">
                <a:solidFill>
                  <a:schemeClr val="tx1"/>
                </a:solidFill>
                <a:miter lim="800000"/>
                <a:headEnd/>
                <a:tailEnd/>
              </a:ln>
              <a:effectLst/>
            </p:spPr>
            <p:txBody>
              <a:bodyPr wrap="none" anchor="ctr"/>
              <a:lstStyle/>
              <a:p>
                <a:pPr algn="ctr"/>
                <a:endParaRPr lang="en-US" sz="2400" b="1" dirty="0">
                  <a:solidFill>
                    <a:schemeClr val="tx2"/>
                  </a:solidFill>
                  <a:effectLst>
                    <a:outerShdw blurRad="38100" dist="38100" dir="2700000" algn="tl">
                      <a:srgbClr val="FFFFFF"/>
                    </a:outerShdw>
                  </a:effectLst>
                  <a:latin typeface="Times New Roman" pitchFamily="18" charset="0"/>
                </a:endParaRPr>
              </a:p>
            </p:txBody>
          </p:sp>
        </p:grpSp>
        <p:sp>
          <p:nvSpPr>
            <p:cNvPr id="16" name="Text Box 24"/>
            <p:cNvSpPr txBox="1">
              <a:spLocks noChangeArrowheads="1"/>
            </p:cNvSpPr>
            <p:nvPr/>
          </p:nvSpPr>
          <p:spPr bwMode="auto">
            <a:xfrm>
              <a:off x="3312" y="1584"/>
              <a:ext cx="1056" cy="231"/>
            </a:xfrm>
            <a:prstGeom prst="rect">
              <a:avLst/>
            </a:prstGeom>
            <a:noFill/>
            <a:ln w="9525">
              <a:noFill/>
              <a:miter lim="800000"/>
              <a:headEnd/>
              <a:tailEnd/>
            </a:ln>
            <a:effectLst/>
          </p:spPr>
          <p:txBody>
            <a:bodyPr>
              <a:spAutoFit/>
            </a:bodyPr>
            <a:lstStyle/>
            <a:p>
              <a:pPr algn="ctr">
                <a:spcBef>
                  <a:spcPct val="50000"/>
                </a:spcBef>
              </a:pPr>
              <a:r>
                <a:rPr lang="en-US" dirty="0">
                  <a:solidFill>
                    <a:schemeClr val="tx2"/>
                  </a:solidFill>
                  <a:effectLst>
                    <a:outerShdw blurRad="38100" dist="38100" dir="2700000" algn="tl">
                      <a:srgbClr val="C0C0C0"/>
                    </a:outerShdw>
                  </a:effectLst>
                  <a:latin typeface="Century Gothic" pitchFamily="34" charset="0"/>
                </a:rPr>
                <a:t>Healthy pH</a:t>
              </a:r>
            </a:p>
          </p:txBody>
        </p:sp>
      </p:gr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304801"/>
            <a:ext cx="3657600" cy="830997"/>
          </a:xfrm>
          <a:prstGeom prst="rect">
            <a:avLst/>
          </a:prstGeom>
          <a:noFill/>
        </p:spPr>
        <p:txBody>
          <a:bodyPr wrap="square" rtlCol="0">
            <a:spAutoFit/>
          </a:bodyPr>
          <a:lstStyle/>
          <a:p>
            <a:pPr algn="ctr"/>
            <a:r>
              <a:rPr lang="en-US" sz="4800" b="1" dirty="0" smtClean="0">
                <a:solidFill>
                  <a:schemeClr val="accent6">
                    <a:lumMod val="50000"/>
                  </a:schemeClr>
                </a:solidFill>
              </a:rPr>
              <a:t>Digestion</a:t>
            </a:r>
            <a:endParaRPr lang="en-US" sz="4800" b="1" dirty="0">
              <a:solidFill>
                <a:schemeClr val="accent6">
                  <a:lumMod val="50000"/>
                </a:schemeClr>
              </a:solidFill>
            </a:endParaRPr>
          </a:p>
        </p:txBody>
      </p:sp>
      <p:sp>
        <p:nvSpPr>
          <p:cNvPr id="3" name="TextBox 2"/>
          <p:cNvSpPr txBox="1"/>
          <p:nvPr/>
        </p:nvSpPr>
        <p:spPr>
          <a:xfrm>
            <a:off x="304800" y="1371600"/>
            <a:ext cx="8534400" cy="830997"/>
          </a:xfrm>
          <a:prstGeom prst="rect">
            <a:avLst/>
          </a:prstGeom>
          <a:noFill/>
        </p:spPr>
        <p:txBody>
          <a:bodyPr wrap="square" rtlCol="0">
            <a:spAutoFit/>
          </a:bodyPr>
          <a:lstStyle/>
          <a:p>
            <a:pPr algn="ctr"/>
            <a:r>
              <a:rPr lang="en-US" sz="2400" dirty="0" smtClean="0">
                <a:latin typeface="Century Gothic" pitchFamily="34" charset="0"/>
              </a:rPr>
              <a:t>90% of the population has a pH imbalance &amp; blood chemistry that is too acidic, due to diet</a:t>
            </a:r>
            <a:endParaRPr lang="en-US" sz="2400" dirty="0">
              <a:latin typeface="Century Gothic" pitchFamily="34" charset="0"/>
            </a:endParaRPr>
          </a:p>
        </p:txBody>
      </p:sp>
      <p:sp>
        <p:nvSpPr>
          <p:cNvPr id="4" name="TextBox 3"/>
          <p:cNvSpPr txBox="1"/>
          <p:nvPr/>
        </p:nvSpPr>
        <p:spPr>
          <a:xfrm>
            <a:off x="457200" y="3962401"/>
            <a:ext cx="7848599" cy="954107"/>
          </a:xfrm>
          <a:prstGeom prst="rect">
            <a:avLst/>
          </a:prstGeom>
          <a:noFill/>
        </p:spPr>
        <p:txBody>
          <a:bodyPr wrap="square" rtlCol="0">
            <a:spAutoFit/>
          </a:bodyPr>
          <a:lstStyle/>
          <a:p>
            <a:pPr algn="ctr"/>
            <a:r>
              <a:rPr lang="en-US" sz="2800" dirty="0" smtClean="0">
                <a:latin typeface="Century Gothic" pitchFamily="34" charset="0"/>
              </a:rPr>
              <a:t>Health challenges associated with overly acidic blood chemistry include:</a:t>
            </a:r>
          </a:p>
        </p:txBody>
      </p:sp>
      <p:sp>
        <p:nvSpPr>
          <p:cNvPr id="5" name="TextBox 4"/>
          <p:cNvSpPr txBox="1"/>
          <p:nvPr/>
        </p:nvSpPr>
        <p:spPr>
          <a:xfrm>
            <a:off x="4191000" y="3124200"/>
            <a:ext cx="184731" cy="369332"/>
          </a:xfrm>
          <a:prstGeom prst="rect">
            <a:avLst/>
          </a:prstGeom>
          <a:noFill/>
        </p:spPr>
        <p:txBody>
          <a:bodyPr wrap="none" rtlCol="0">
            <a:spAutoFit/>
          </a:bodyPr>
          <a:lstStyle/>
          <a:p>
            <a:endParaRPr lang="en-US" dirty="0"/>
          </a:p>
        </p:txBody>
      </p:sp>
      <p:pic>
        <p:nvPicPr>
          <p:cNvPr id="6" name="Picture 5" descr="Fast food #1.jpg"/>
          <p:cNvPicPr>
            <a:picLocks noChangeAspect="1"/>
          </p:cNvPicPr>
          <p:nvPr/>
        </p:nvPicPr>
        <p:blipFill>
          <a:blip r:embed="rId2" cstate="print"/>
          <a:stretch>
            <a:fillRect/>
          </a:stretch>
        </p:blipFill>
        <p:spPr>
          <a:xfrm>
            <a:off x="838200" y="2362200"/>
            <a:ext cx="1828800" cy="1338263"/>
          </a:xfrm>
          <a:prstGeom prst="rect">
            <a:avLst/>
          </a:prstGeom>
        </p:spPr>
      </p:pic>
      <p:pic>
        <p:nvPicPr>
          <p:cNvPr id="8" name="Picture 7" descr="fried chicken.bmp"/>
          <p:cNvPicPr>
            <a:picLocks noChangeAspect="1"/>
          </p:cNvPicPr>
          <p:nvPr/>
        </p:nvPicPr>
        <p:blipFill>
          <a:blip r:embed="rId3" cstate="print"/>
          <a:stretch>
            <a:fillRect/>
          </a:stretch>
        </p:blipFill>
        <p:spPr>
          <a:xfrm>
            <a:off x="2667000" y="2362200"/>
            <a:ext cx="1905000" cy="1423877"/>
          </a:xfrm>
          <a:prstGeom prst="rect">
            <a:avLst/>
          </a:prstGeom>
        </p:spPr>
      </p:pic>
      <p:pic>
        <p:nvPicPr>
          <p:cNvPr id="10" name="Picture 9" descr="Frosted donut.jpg"/>
          <p:cNvPicPr>
            <a:picLocks noChangeAspect="1"/>
          </p:cNvPicPr>
          <p:nvPr/>
        </p:nvPicPr>
        <p:blipFill>
          <a:blip r:embed="rId4" cstate="print"/>
          <a:stretch>
            <a:fillRect/>
          </a:stretch>
        </p:blipFill>
        <p:spPr>
          <a:xfrm>
            <a:off x="4495800" y="2362200"/>
            <a:ext cx="1752599" cy="1371600"/>
          </a:xfrm>
          <a:prstGeom prst="rect">
            <a:avLst/>
          </a:prstGeom>
        </p:spPr>
      </p:pic>
      <p:sp>
        <p:nvSpPr>
          <p:cNvPr id="11" name="TextBox 10"/>
          <p:cNvSpPr txBox="1"/>
          <p:nvPr/>
        </p:nvSpPr>
        <p:spPr>
          <a:xfrm>
            <a:off x="7086600" y="3276600"/>
            <a:ext cx="184731" cy="369332"/>
          </a:xfrm>
          <a:prstGeom prst="rect">
            <a:avLst/>
          </a:prstGeom>
          <a:noFill/>
        </p:spPr>
        <p:txBody>
          <a:bodyPr wrap="none" rtlCol="0">
            <a:spAutoFit/>
          </a:bodyPr>
          <a:lstStyle/>
          <a:p>
            <a:endParaRPr lang="en-US" dirty="0"/>
          </a:p>
        </p:txBody>
      </p:sp>
      <p:pic>
        <p:nvPicPr>
          <p:cNvPr id="12" name="Picture 11" descr="Pizza.jpg"/>
          <p:cNvPicPr>
            <a:picLocks noChangeAspect="1"/>
          </p:cNvPicPr>
          <p:nvPr/>
        </p:nvPicPr>
        <p:blipFill>
          <a:blip r:embed="rId5" cstate="print"/>
          <a:stretch>
            <a:fillRect/>
          </a:stretch>
        </p:blipFill>
        <p:spPr>
          <a:xfrm>
            <a:off x="6324600" y="2514600"/>
            <a:ext cx="1905000" cy="1295400"/>
          </a:xfrm>
          <a:prstGeom prst="rect">
            <a:avLst/>
          </a:prstGeom>
        </p:spPr>
      </p:pic>
      <p:sp>
        <p:nvSpPr>
          <p:cNvPr id="13" name="TextBox 12"/>
          <p:cNvSpPr txBox="1"/>
          <p:nvPr/>
        </p:nvSpPr>
        <p:spPr>
          <a:xfrm>
            <a:off x="838200" y="5181600"/>
            <a:ext cx="2209800" cy="1200329"/>
          </a:xfrm>
          <a:prstGeom prst="rect">
            <a:avLst/>
          </a:prstGeom>
          <a:noFill/>
        </p:spPr>
        <p:txBody>
          <a:bodyPr wrap="square" rtlCol="0">
            <a:spAutoFit/>
          </a:bodyPr>
          <a:lstStyle/>
          <a:p>
            <a:r>
              <a:rPr lang="en-US" dirty="0" smtClean="0">
                <a:solidFill>
                  <a:srgbClr val="C00000"/>
                </a:solidFill>
              </a:rPr>
              <a:t>Gout</a:t>
            </a:r>
          </a:p>
          <a:p>
            <a:r>
              <a:rPr lang="en-US" dirty="0" smtClean="0">
                <a:solidFill>
                  <a:srgbClr val="3333FF"/>
                </a:solidFill>
              </a:rPr>
              <a:t>Lupus</a:t>
            </a:r>
          </a:p>
          <a:p>
            <a:r>
              <a:rPr lang="en-US" dirty="0" smtClean="0"/>
              <a:t>Cancer &amp; Tumors</a:t>
            </a:r>
          </a:p>
          <a:p>
            <a:r>
              <a:rPr lang="en-US" dirty="0" smtClean="0">
                <a:solidFill>
                  <a:srgbClr val="FF0000"/>
                </a:solidFill>
              </a:rPr>
              <a:t>Heart disease</a:t>
            </a:r>
            <a:endParaRPr lang="en-US" dirty="0">
              <a:solidFill>
                <a:srgbClr val="FF0000"/>
              </a:solidFill>
            </a:endParaRPr>
          </a:p>
        </p:txBody>
      </p:sp>
      <p:sp>
        <p:nvSpPr>
          <p:cNvPr id="14" name="TextBox 13"/>
          <p:cNvSpPr txBox="1"/>
          <p:nvPr/>
        </p:nvSpPr>
        <p:spPr>
          <a:xfrm>
            <a:off x="3429000" y="5181600"/>
            <a:ext cx="2438400" cy="1200329"/>
          </a:xfrm>
          <a:prstGeom prst="rect">
            <a:avLst/>
          </a:prstGeom>
          <a:noFill/>
        </p:spPr>
        <p:txBody>
          <a:bodyPr wrap="square" rtlCol="0">
            <a:spAutoFit/>
          </a:bodyPr>
          <a:lstStyle/>
          <a:p>
            <a:r>
              <a:rPr lang="en-US" dirty="0" smtClean="0">
                <a:solidFill>
                  <a:schemeClr val="accent1">
                    <a:lumMod val="50000"/>
                  </a:schemeClr>
                </a:solidFill>
              </a:rPr>
              <a:t>Fibromyalgia</a:t>
            </a:r>
          </a:p>
          <a:p>
            <a:r>
              <a:rPr lang="en-US" dirty="0" smtClean="0">
                <a:solidFill>
                  <a:srgbClr val="7030A0"/>
                </a:solidFill>
              </a:rPr>
              <a:t>IBS</a:t>
            </a:r>
          </a:p>
          <a:p>
            <a:r>
              <a:rPr lang="en-US" dirty="0" smtClean="0">
                <a:solidFill>
                  <a:srgbClr val="CC3300"/>
                </a:solidFill>
              </a:rPr>
              <a:t>Crohns disease</a:t>
            </a:r>
          </a:p>
          <a:p>
            <a:r>
              <a:rPr lang="en-US" dirty="0" smtClean="0">
                <a:solidFill>
                  <a:srgbClr val="3333FF"/>
                </a:solidFill>
              </a:rPr>
              <a:t>Arthritis</a:t>
            </a:r>
            <a:endParaRPr lang="en-US" dirty="0">
              <a:solidFill>
                <a:srgbClr val="3333FF"/>
              </a:solidFill>
            </a:endParaRPr>
          </a:p>
        </p:txBody>
      </p:sp>
      <p:sp>
        <p:nvSpPr>
          <p:cNvPr id="15" name="TextBox 14"/>
          <p:cNvSpPr txBox="1"/>
          <p:nvPr/>
        </p:nvSpPr>
        <p:spPr>
          <a:xfrm>
            <a:off x="5943600" y="5181600"/>
            <a:ext cx="2198025" cy="1200329"/>
          </a:xfrm>
          <a:prstGeom prst="rect">
            <a:avLst/>
          </a:prstGeom>
          <a:noFill/>
        </p:spPr>
        <p:txBody>
          <a:bodyPr wrap="square" rtlCol="0">
            <a:spAutoFit/>
          </a:bodyPr>
          <a:lstStyle/>
          <a:p>
            <a:r>
              <a:rPr lang="en-US" dirty="0" smtClean="0">
                <a:solidFill>
                  <a:srgbClr val="C00000"/>
                </a:solidFill>
              </a:rPr>
              <a:t>Type 2 Diabetes</a:t>
            </a:r>
          </a:p>
          <a:p>
            <a:r>
              <a:rPr lang="en-US" dirty="0" smtClean="0"/>
              <a:t>Depression</a:t>
            </a:r>
          </a:p>
          <a:p>
            <a:r>
              <a:rPr lang="en-US" dirty="0" smtClean="0">
                <a:solidFill>
                  <a:srgbClr val="3333CC"/>
                </a:solidFill>
              </a:rPr>
              <a:t>Chronic Fatigue</a:t>
            </a:r>
          </a:p>
          <a:p>
            <a:r>
              <a:rPr lang="en-US" dirty="0" smtClean="0">
                <a:solidFill>
                  <a:srgbClr val="008000"/>
                </a:solidFill>
              </a:rPr>
              <a:t>Allergies</a:t>
            </a:r>
            <a:endParaRPr lang="en-US" dirty="0">
              <a:solidFill>
                <a:srgbClr val="008000"/>
              </a:solidFill>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304800"/>
            <a:ext cx="3810000" cy="830997"/>
          </a:xfrm>
          <a:prstGeom prst="rect">
            <a:avLst/>
          </a:prstGeom>
          <a:noFill/>
        </p:spPr>
        <p:txBody>
          <a:bodyPr wrap="square" rtlCol="0">
            <a:spAutoFit/>
          </a:bodyPr>
          <a:lstStyle/>
          <a:p>
            <a:pPr algn="ctr"/>
            <a:r>
              <a:rPr lang="en-US" sz="4800" b="1" dirty="0" smtClean="0">
                <a:solidFill>
                  <a:srgbClr val="C00000"/>
                </a:solidFill>
              </a:rPr>
              <a:t>Digestion</a:t>
            </a:r>
            <a:endParaRPr lang="en-US" sz="4800" b="1" dirty="0">
              <a:solidFill>
                <a:srgbClr val="C00000"/>
              </a:solidFill>
            </a:endParaRPr>
          </a:p>
        </p:txBody>
      </p:sp>
      <p:sp>
        <p:nvSpPr>
          <p:cNvPr id="4" name="TextBox 3"/>
          <p:cNvSpPr txBox="1"/>
          <p:nvPr/>
        </p:nvSpPr>
        <p:spPr>
          <a:xfrm>
            <a:off x="533400" y="1219200"/>
            <a:ext cx="8001000" cy="523220"/>
          </a:xfrm>
          <a:prstGeom prst="rect">
            <a:avLst/>
          </a:prstGeom>
          <a:noFill/>
        </p:spPr>
        <p:txBody>
          <a:bodyPr wrap="square" rtlCol="0">
            <a:spAutoFit/>
          </a:bodyPr>
          <a:lstStyle/>
          <a:p>
            <a:pPr algn="ctr"/>
            <a:r>
              <a:rPr lang="en-US" sz="2800" b="1" dirty="0" smtClean="0">
                <a:solidFill>
                  <a:srgbClr val="008000"/>
                </a:solidFill>
                <a:latin typeface="Century Gothic" pitchFamily="34" charset="0"/>
              </a:rPr>
              <a:t>Causes of highly Acidic pH imbalances</a:t>
            </a:r>
            <a:endParaRPr lang="en-US" sz="2800" b="1" dirty="0">
              <a:solidFill>
                <a:srgbClr val="008000"/>
              </a:solidFill>
              <a:latin typeface="Century Gothic" pitchFamily="34" charset="0"/>
            </a:endParaRPr>
          </a:p>
        </p:txBody>
      </p:sp>
      <p:sp>
        <p:nvSpPr>
          <p:cNvPr id="6" name="TextBox 5"/>
          <p:cNvSpPr txBox="1"/>
          <p:nvPr/>
        </p:nvSpPr>
        <p:spPr>
          <a:xfrm>
            <a:off x="533400" y="2057400"/>
            <a:ext cx="7924800" cy="954107"/>
          </a:xfrm>
          <a:prstGeom prst="rect">
            <a:avLst/>
          </a:prstGeom>
          <a:noFill/>
        </p:spPr>
        <p:txBody>
          <a:bodyPr wrap="square" rtlCol="0">
            <a:spAutoFit/>
          </a:bodyPr>
          <a:lstStyle/>
          <a:p>
            <a:r>
              <a:rPr lang="en-US" sz="2800" dirty="0" smtClean="0">
                <a:latin typeface="Century Gothic" pitchFamily="34" charset="0"/>
              </a:rPr>
              <a:t>Diet of </a:t>
            </a:r>
            <a:r>
              <a:rPr lang="en-US" sz="2800" b="1" dirty="0" smtClean="0">
                <a:latin typeface="Century Gothic" pitchFamily="34" charset="0"/>
              </a:rPr>
              <a:t>High Animal Protein </a:t>
            </a:r>
            <a:r>
              <a:rPr lang="en-US" sz="2800" dirty="0" smtClean="0">
                <a:latin typeface="Century Gothic" pitchFamily="34" charset="0"/>
              </a:rPr>
              <a:t>(80%) —</a:t>
            </a:r>
          </a:p>
          <a:p>
            <a:pPr algn="r"/>
            <a:r>
              <a:rPr lang="en-US" sz="2800" dirty="0" smtClean="0">
                <a:latin typeface="Century Gothic" pitchFamily="34" charset="0"/>
              </a:rPr>
              <a:t>Low Complex Carbohydrate (20%) </a:t>
            </a:r>
            <a:endParaRPr lang="en-US" sz="2800" dirty="0">
              <a:latin typeface="Century Gothic" pitchFamily="34" charset="0"/>
            </a:endParaRPr>
          </a:p>
        </p:txBody>
      </p:sp>
      <p:sp>
        <p:nvSpPr>
          <p:cNvPr id="7" name="TextBox 6"/>
          <p:cNvSpPr txBox="1"/>
          <p:nvPr/>
        </p:nvSpPr>
        <p:spPr>
          <a:xfrm>
            <a:off x="3810000" y="3276600"/>
            <a:ext cx="3276600" cy="523220"/>
          </a:xfrm>
          <a:prstGeom prst="rect">
            <a:avLst/>
          </a:prstGeom>
          <a:noFill/>
        </p:spPr>
        <p:txBody>
          <a:bodyPr wrap="square" rtlCol="0">
            <a:spAutoFit/>
          </a:bodyPr>
          <a:lstStyle/>
          <a:p>
            <a:r>
              <a:rPr lang="en-US" sz="2800" b="1" dirty="0" smtClean="0">
                <a:latin typeface="Century Gothic" pitchFamily="34" charset="0"/>
              </a:rPr>
              <a:t>High Stress Levels</a:t>
            </a:r>
            <a:endParaRPr lang="en-US" sz="2800" b="1" dirty="0">
              <a:latin typeface="Century Gothic" pitchFamily="34" charset="0"/>
            </a:endParaRPr>
          </a:p>
        </p:txBody>
      </p:sp>
      <p:sp>
        <p:nvSpPr>
          <p:cNvPr id="8" name="TextBox 7"/>
          <p:cNvSpPr txBox="1"/>
          <p:nvPr/>
        </p:nvSpPr>
        <p:spPr>
          <a:xfrm>
            <a:off x="2209800" y="4343400"/>
            <a:ext cx="5715000" cy="954107"/>
          </a:xfrm>
          <a:prstGeom prst="rect">
            <a:avLst/>
          </a:prstGeom>
          <a:noFill/>
        </p:spPr>
        <p:txBody>
          <a:bodyPr wrap="square" rtlCol="0">
            <a:spAutoFit/>
          </a:bodyPr>
          <a:lstStyle/>
          <a:p>
            <a:r>
              <a:rPr lang="en-US" sz="2800" b="1" dirty="0" smtClean="0">
                <a:latin typeface="Century Gothic" pitchFamily="34" charset="0"/>
              </a:rPr>
              <a:t>Highly processed food </a:t>
            </a:r>
            <a:r>
              <a:rPr lang="en-US" sz="2800" dirty="0" smtClean="0">
                <a:latin typeface="Century Gothic" pitchFamily="34" charset="0"/>
              </a:rPr>
              <a:t>(containing preservatives)</a:t>
            </a:r>
            <a:endParaRPr lang="en-US" sz="2800" dirty="0">
              <a:latin typeface="Century Gothic" pitchFamily="34" charset="0"/>
            </a:endParaRPr>
          </a:p>
        </p:txBody>
      </p:sp>
      <p:sp>
        <p:nvSpPr>
          <p:cNvPr id="9" name="TextBox 8"/>
          <p:cNvSpPr txBox="1"/>
          <p:nvPr/>
        </p:nvSpPr>
        <p:spPr>
          <a:xfrm>
            <a:off x="1752600" y="5867400"/>
            <a:ext cx="5638800" cy="523220"/>
          </a:xfrm>
          <a:prstGeom prst="rect">
            <a:avLst/>
          </a:prstGeom>
          <a:noFill/>
        </p:spPr>
        <p:txBody>
          <a:bodyPr wrap="square" rtlCol="0">
            <a:spAutoFit/>
          </a:bodyPr>
          <a:lstStyle/>
          <a:p>
            <a:r>
              <a:rPr lang="en-US" sz="2800" b="1" dirty="0" smtClean="0">
                <a:latin typeface="Century Gothic" pitchFamily="34" charset="0"/>
              </a:rPr>
              <a:t>High Glycemic-High sugar </a:t>
            </a:r>
            <a:r>
              <a:rPr lang="en-US" sz="2800" dirty="0" smtClean="0">
                <a:latin typeface="Century Gothic" pitchFamily="34" charset="0"/>
              </a:rPr>
              <a:t>diet</a:t>
            </a:r>
            <a:endParaRPr lang="en-US" sz="2800" dirty="0">
              <a:latin typeface="Century Gothic" pitchFamily="34" charset="0"/>
            </a:endParaRPr>
          </a:p>
        </p:txBody>
      </p:sp>
      <p:pic>
        <p:nvPicPr>
          <p:cNvPr id="11" name="Picture 10" descr="stress lion.jpg"/>
          <p:cNvPicPr>
            <a:picLocks noChangeAspect="1"/>
          </p:cNvPicPr>
          <p:nvPr/>
        </p:nvPicPr>
        <p:blipFill>
          <a:blip r:embed="rId2" cstate="print"/>
          <a:stretch>
            <a:fillRect/>
          </a:stretch>
        </p:blipFill>
        <p:spPr>
          <a:xfrm>
            <a:off x="7010400" y="3200400"/>
            <a:ext cx="1676400" cy="1219201"/>
          </a:xfrm>
          <a:prstGeom prst="rect">
            <a:avLst/>
          </a:prstGeom>
        </p:spPr>
      </p:pic>
      <p:pic>
        <p:nvPicPr>
          <p:cNvPr id="13" name="Picture 12" descr="Spam meat.jpg"/>
          <p:cNvPicPr>
            <a:picLocks noChangeAspect="1"/>
          </p:cNvPicPr>
          <p:nvPr/>
        </p:nvPicPr>
        <p:blipFill>
          <a:blip r:embed="rId3" cstate="print"/>
          <a:stretch>
            <a:fillRect/>
          </a:stretch>
        </p:blipFill>
        <p:spPr>
          <a:xfrm>
            <a:off x="381000" y="3962400"/>
            <a:ext cx="1914525" cy="1600200"/>
          </a:xfrm>
          <a:prstGeom prst="rect">
            <a:avLst/>
          </a:prstGeom>
        </p:spPr>
      </p:pic>
      <p:pic>
        <p:nvPicPr>
          <p:cNvPr id="15" name="Picture 14" descr="Cake.jpg"/>
          <p:cNvPicPr>
            <a:picLocks noChangeAspect="1"/>
          </p:cNvPicPr>
          <p:nvPr/>
        </p:nvPicPr>
        <p:blipFill>
          <a:blip r:embed="rId4" cstate="print"/>
          <a:stretch>
            <a:fillRect/>
          </a:stretch>
        </p:blipFill>
        <p:spPr>
          <a:xfrm>
            <a:off x="7315200" y="5486400"/>
            <a:ext cx="1143000" cy="84772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304800"/>
            <a:ext cx="6360010" cy="830997"/>
          </a:xfrm>
          <a:prstGeom prst="rect">
            <a:avLst/>
          </a:prstGeom>
          <a:noFill/>
        </p:spPr>
        <p:txBody>
          <a:bodyPr wrap="square" rtlCol="0">
            <a:spAutoFit/>
          </a:bodyPr>
          <a:lstStyle/>
          <a:p>
            <a:pPr algn="ctr"/>
            <a:r>
              <a:rPr lang="en-US" sz="4800" b="1" dirty="0" smtClean="0">
                <a:solidFill>
                  <a:schemeClr val="accent6">
                    <a:lumMod val="50000"/>
                  </a:schemeClr>
                </a:solidFill>
              </a:rPr>
              <a:t>Digestion</a:t>
            </a:r>
            <a:endParaRPr lang="en-US" sz="4800" b="1" dirty="0">
              <a:solidFill>
                <a:schemeClr val="accent6">
                  <a:lumMod val="50000"/>
                </a:schemeClr>
              </a:solidFill>
            </a:endParaRPr>
          </a:p>
        </p:txBody>
      </p:sp>
      <p:sp>
        <p:nvSpPr>
          <p:cNvPr id="3" name="TextBox 2"/>
          <p:cNvSpPr txBox="1"/>
          <p:nvPr/>
        </p:nvSpPr>
        <p:spPr>
          <a:xfrm>
            <a:off x="762000" y="1371600"/>
            <a:ext cx="7467600" cy="523220"/>
          </a:xfrm>
          <a:prstGeom prst="rect">
            <a:avLst/>
          </a:prstGeom>
          <a:noFill/>
        </p:spPr>
        <p:txBody>
          <a:bodyPr wrap="square" rtlCol="0">
            <a:spAutoFit/>
          </a:bodyPr>
          <a:lstStyle/>
          <a:p>
            <a:pPr algn="ctr"/>
            <a:r>
              <a:rPr lang="en-US" sz="2800" b="1" dirty="0" smtClean="0">
                <a:latin typeface="Century Gothic" pitchFamily="34" charset="0"/>
              </a:rPr>
              <a:t>Foods that affect pH levels</a:t>
            </a:r>
            <a:endParaRPr lang="en-US" sz="2800" b="1" dirty="0">
              <a:latin typeface="Century Gothic" pitchFamily="34" charset="0"/>
            </a:endParaRPr>
          </a:p>
        </p:txBody>
      </p:sp>
      <p:sp>
        <p:nvSpPr>
          <p:cNvPr id="4" name="TextBox 3"/>
          <p:cNvSpPr txBox="1"/>
          <p:nvPr/>
        </p:nvSpPr>
        <p:spPr>
          <a:xfrm>
            <a:off x="381000" y="2057400"/>
            <a:ext cx="8458200" cy="1200329"/>
          </a:xfrm>
          <a:prstGeom prst="rect">
            <a:avLst/>
          </a:prstGeom>
          <a:noFill/>
        </p:spPr>
        <p:txBody>
          <a:bodyPr wrap="square" rtlCol="0">
            <a:spAutoFit/>
          </a:bodyPr>
          <a:lstStyle/>
          <a:p>
            <a:pPr algn="ctr"/>
            <a:r>
              <a:rPr lang="en-US" sz="2400" dirty="0" smtClean="0">
                <a:latin typeface="Century Gothic" pitchFamily="34" charset="0"/>
              </a:rPr>
              <a:t>Maintain ideal pH levels to create blood chemistry alkalinity by eating:</a:t>
            </a:r>
          </a:p>
          <a:p>
            <a:pPr algn="ctr"/>
            <a:r>
              <a:rPr lang="en-US" sz="2400" dirty="0" smtClean="0">
                <a:latin typeface="Century Gothic" pitchFamily="34" charset="0"/>
              </a:rPr>
              <a:t>	</a:t>
            </a:r>
            <a:endParaRPr lang="en-US" sz="2400" b="1" dirty="0">
              <a:latin typeface="Century Gothic" pitchFamily="34" charset="0"/>
            </a:endParaRPr>
          </a:p>
        </p:txBody>
      </p:sp>
      <p:sp>
        <p:nvSpPr>
          <p:cNvPr id="5" name="TextBox 4"/>
          <p:cNvSpPr txBox="1"/>
          <p:nvPr/>
        </p:nvSpPr>
        <p:spPr>
          <a:xfrm>
            <a:off x="990601" y="3733800"/>
            <a:ext cx="2438400" cy="2585323"/>
          </a:xfrm>
          <a:prstGeom prst="rect">
            <a:avLst/>
          </a:prstGeom>
          <a:noFill/>
        </p:spPr>
        <p:txBody>
          <a:bodyPr wrap="square" rtlCol="0">
            <a:spAutoFit/>
          </a:bodyPr>
          <a:lstStyle/>
          <a:p>
            <a:pPr>
              <a:buFont typeface="Arial" pitchFamily="34" charset="0"/>
              <a:buChar char="•"/>
            </a:pPr>
            <a:r>
              <a:rPr lang="en-US" b="1" dirty="0" smtClean="0">
                <a:solidFill>
                  <a:srgbClr val="008D8A"/>
                </a:solidFill>
              </a:rPr>
              <a:t>Fruits</a:t>
            </a:r>
          </a:p>
          <a:p>
            <a:pPr>
              <a:buFont typeface="Arial" pitchFamily="34" charset="0"/>
              <a:buChar char="•"/>
            </a:pPr>
            <a:r>
              <a:rPr lang="en-US" b="1" dirty="0" smtClean="0">
                <a:solidFill>
                  <a:srgbClr val="008D8A"/>
                </a:solidFill>
              </a:rPr>
              <a:t>Vegetables</a:t>
            </a:r>
          </a:p>
          <a:p>
            <a:pPr>
              <a:buFont typeface="Arial" pitchFamily="34" charset="0"/>
              <a:buChar char="•"/>
            </a:pPr>
            <a:r>
              <a:rPr lang="en-US" b="1" dirty="0" smtClean="0">
                <a:solidFill>
                  <a:srgbClr val="008D8A"/>
                </a:solidFill>
              </a:rPr>
              <a:t>Brazil nuts </a:t>
            </a:r>
          </a:p>
          <a:p>
            <a:pPr>
              <a:buFont typeface="Arial" pitchFamily="34" charset="0"/>
              <a:buChar char="•"/>
            </a:pPr>
            <a:r>
              <a:rPr lang="en-US" b="1" dirty="0" smtClean="0">
                <a:solidFill>
                  <a:srgbClr val="008D8A"/>
                </a:solidFill>
              </a:rPr>
              <a:t>Almonds</a:t>
            </a:r>
          </a:p>
          <a:p>
            <a:pPr>
              <a:buFont typeface="Arial" pitchFamily="34" charset="0"/>
              <a:buChar char="•"/>
            </a:pPr>
            <a:r>
              <a:rPr lang="en-US" b="1" dirty="0" smtClean="0">
                <a:solidFill>
                  <a:srgbClr val="008D8A"/>
                </a:solidFill>
              </a:rPr>
              <a:t>Lima beans</a:t>
            </a:r>
          </a:p>
          <a:p>
            <a:pPr>
              <a:buFont typeface="Arial" pitchFamily="34" charset="0"/>
              <a:buChar char="•"/>
            </a:pPr>
            <a:r>
              <a:rPr lang="en-US" b="1" dirty="0" smtClean="0">
                <a:solidFill>
                  <a:srgbClr val="008D8A"/>
                </a:solidFill>
              </a:rPr>
              <a:t>Soybeans</a:t>
            </a:r>
          </a:p>
          <a:p>
            <a:pPr>
              <a:buFont typeface="Arial" pitchFamily="34" charset="0"/>
              <a:buChar char="•"/>
            </a:pPr>
            <a:r>
              <a:rPr lang="en-US" b="1" dirty="0" smtClean="0">
                <a:solidFill>
                  <a:srgbClr val="008D8A"/>
                </a:solidFill>
              </a:rPr>
              <a:t>Sprouted grains</a:t>
            </a:r>
          </a:p>
          <a:p>
            <a:r>
              <a:rPr lang="en-US" b="1" dirty="0">
                <a:solidFill>
                  <a:srgbClr val="008D8A"/>
                </a:solidFill>
              </a:rPr>
              <a:t>	</a:t>
            </a:r>
            <a:r>
              <a:rPr lang="en-US" b="1" dirty="0" smtClean="0">
                <a:solidFill>
                  <a:srgbClr val="008D8A"/>
                </a:solidFill>
              </a:rPr>
              <a:t>&amp; seeds</a:t>
            </a:r>
          </a:p>
          <a:p>
            <a:pPr>
              <a:buFont typeface="Arial" pitchFamily="34" charset="0"/>
              <a:buChar char="•"/>
            </a:pPr>
            <a:r>
              <a:rPr lang="en-US" b="1" dirty="0" smtClean="0">
                <a:solidFill>
                  <a:srgbClr val="008D8A"/>
                </a:solidFill>
              </a:rPr>
              <a:t>Coconuts</a:t>
            </a:r>
            <a:endParaRPr lang="en-US" b="1" dirty="0">
              <a:solidFill>
                <a:srgbClr val="008D8A"/>
              </a:solidFill>
            </a:endParaRPr>
          </a:p>
        </p:txBody>
      </p:sp>
      <p:sp>
        <p:nvSpPr>
          <p:cNvPr id="7" name="TextBox 6"/>
          <p:cNvSpPr txBox="1"/>
          <p:nvPr/>
        </p:nvSpPr>
        <p:spPr>
          <a:xfrm>
            <a:off x="5257800" y="3657600"/>
            <a:ext cx="3200400" cy="2862322"/>
          </a:xfrm>
          <a:prstGeom prst="rect">
            <a:avLst/>
          </a:prstGeom>
          <a:noFill/>
        </p:spPr>
        <p:txBody>
          <a:bodyPr wrap="square" rtlCol="0">
            <a:spAutoFit/>
          </a:bodyPr>
          <a:lstStyle/>
          <a:p>
            <a:r>
              <a:rPr lang="en-US" b="1" dirty="0" smtClean="0">
                <a:solidFill>
                  <a:srgbClr val="FF3300"/>
                </a:solidFill>
              </a:rPr>
              <a:t>All Animal protein-</a:t>
            </a:r>
          </a:p>
          <a:p>
            <a:r>
              <a:rPr lang="en-US" b="1" dirty="0" smtClean="0">
                <a:solidFill>
                  <a:srgbClr val="FF3300"/>
                </a:solidFill>
              </a:rPr>
              <a:t>Meats, poultry, fish &amp; eggs</a:t>
            </a:r>
          </a:p>
          <a:p>
            <a:endParaRPr lang="en-US" b="1" dirty="0" smtClean="0">
              <a:solidFill>
                <a:srgbClr val="FF3300"/>
              </a:solidFill>
            </a:endParaRPr>
          </a:p>
          <a:p>
            <a:r>
              <a:rPr lang="en-US" b="1" dirty="0" smtClean="0">
                <a:solidFill>
                  <a:srgbClr val="FF3300"/>
                </a:solidFill>
              </a:rPr>
              <a:t>Grains (unsprouted)</a:t>
            </a:r>
          </a:p>
          <a:p>
            <a:endParaRPr lang="en-US" b="1" dirty="0" smtClean="0">
              <a:solidFill>
                <a:srgbClr val="FF3300"/>
              </a:solidFill>
            </a:endParaRPr>
          </a:p>
          <a:p>
            <a:r>
              <a:rPr lang="en-US" b="1" dirty="0" smtClean="0">
                <a:solidFill>
                  <a:srgbClr val="FF3300"/>
                </a:solidFill>
              </a:rPr>
              <a:t>Sugar &amp; Syrup (except honey &amp; agave</a:t>
            </a:r>
          </a:p>
          <a:p>
            <a:endParaRPr lang="en-US" b="1" dirty="0">
              <a:solidFill>
                <a:srgbClr val="FF3300"/>
              </a:solidFill>
            </a:endParaRPr>
          </a:p>
          <a:p>
            <a:r>
              <a:rPr lang="en-US" b="1" dirty="0" smtClean="0">
                <a:solidFill>
                  <a:srgbClr val="FF3300"/>
                </a:solidFill>
              </a:rPr>
              <a:t>Nuts &amp; Legumes</a:t>
            </a:r>
            <a:endParaRPr lang="en-US" b="1" dirty="0">
              <a:solidFill>
                <a:srgbClr val="FF3300"/>
              </a:solidFill>
            </a:endParaRPr>
          </a:p>
        </p:txBody>
      </p:sp>
      <p:sp>
        <p:nvSpPr>
          <p:cNvPr id="8" name="TextBox 7"/>
          <p:cNvSpPr txBox="1"/>
          <p:nvPr/>
        </p:nvSpPr>
        <p:spPr>
          <a:xfrm>
            <a:off x="381000" y="3048000"/>
            <a:ext cx="4520104" cy="461665"/>
          </a:xfrm>
          <a:prstGeom prst="rect">
            <a:avLst/>
          </a:prstGeom>
          <a:noFill/>
        </p:spPr>
        <p:txBody>
          <a:bodyPr wrap="square" rtlCol="0">
            <a:spAutoFit/>
          </a:bodyPr>
          <a:lstStyle/>
          <a:p>
            <a:r>
              <a:rPr lang="en-US" sz="2400" b="1" u="sng" dirty="0" smtClean="0">
                <a:solidFill>
                  <a:srgbClr val="00A6A2"/>
                </a:solidFill>
                <a:latin typeface="Century Gothic" pitchFamily="34" charset="0"/>
              </a:rPr>
              <a:t>80% Alkaline Forming</a:t>
            </a:r>
            <a:r>
              <a:rPr lang="en-US" sz="2400" b="1" dirty="0" smtClean="0">
                <a:solidFill>
                  <a:srgbClr val="00A6A2"/>
                </a:solidFill>
                <a:latin typeface="Century Gothic" pitchFamily="34" charset="0"/>
              </a:rPr>
              <a:t> </a:t>
            </a:r>
            <a:r>
              <a:rPr lang="en-US" sz="2400" b="1" dirty="0" smtClean="0">
                <a:latin typeface="Century Gothic" pitchFamily="34" charset="0"/>
              </a:rPr>
              <a:t>Foods</a:t>
            </a:r>
            <a:endParaRPr lang="en-US" sz="2400" dirty="0"/>
          </a:p>
        </p:txBody>
      </p:sp>
      <p:sp>
        <p:nvSpPr>
          <p:cNvPr id="9" name="TextBox 8"/>
          <p:cNvSpPr txBox="1"/>
          <p:nvPr/>
        </p:nvSpPr>
        <p:spPr>
          <a:xfrm>
            <a:off x="4953000" y="3048000"/>
            <a:ext cx="3886200" cy="461665"/>
          </a:xfrm>
          <a:prstGeom prst="rect">
            <a:avLst/>
          </a:prstGeom>
          <a:noFill/>
        </p:spPr>
        <p:txBody>
          <a:bodyPr wrap="square" rtlCol="0">
            <a:spAutoFit/>
          </a:bodyPr>
          <a:lstStyle/>
          <a:p>
            <a:r>
              <a:rPr lang="en-US" sz="2400" b="1" u="sng" dirty="0" smtClean="0">
                <a:solidFill>
                  <a:srgbClr val="FF3300"/>
                </a:solidFill>
                <a:latin typeface="Century Gothic" pitchFamily="34" charset="0"/>
              </a:rPr>
              <a:t>20% Acid Forming</a:t>
            </a:r>
            <a:r>
              <a:rPr lang="en-US" sz="2400" dirty="0" smtClean="0">
                <a:solidFill>
                  <a:srgbClr val="FF3300"/>
                </a:solidFill>
                <a:latin typeface="Century Gothic" pitchFamily="34" charset="0"/>
              </a:rPr>
              <a:t> </a:t>
            </a:r>
            <a:r>
              <a:rPr lang="en-US" sz="2400" b="1" dirty="0" smtClean="0">
                <a:latin typeface="Century Gothic" pitchFamily="34" charset="0"/>
              </a:rPr>
              <a:t>Foods</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381000"/>
            <a:ext cx="5205275" cy="830997"/>
          </a:xfrm>
          <a:prstGeom prst="rect">
            <a:avLst/>
          </a:prstGeom>
          <a:noFill/>
        </p:spPr>
        <p:txBody>
          <a:bodyPr wrap="square" rtlCol="0">
            <a:spAutoFit/>
          </a:bodyPr>
          <a:lstStyle/>
          <a:p>
            <a:pPr algn="ctr"/>
            <a:r>
              <a:rPr lang="en-US" sz="4800" dirty="0" smtClean="0">
                <a:solidFill>
                  <a:schemeClr val="accent6">
                    <a:lumMod val="50000"/>
                  </a:schemeClr>
                </a:solidFill>
              </a:rPr>
              <a:t>Digestion</a:t>
            </a:r>
            <a:endParaRPr lang="en-US" sz="4800" dirty="0">
              <a:solidFill>
                <a:schemeClr val="accent6">
                  <a:lumMod val="50000"/>
                </a:schemeClr>
              </a:solidFill>
            </a:endParaRPr>
          </a:p>
        </p:txBody>
      </p:sp>
      <p:sp>
        <p:nvSpPr>
          <p:cNvPr id="3" name="TextBox 2"/>
          <p:cNvSpPr txBox="1"/>
          <p:nvPr/>
        </p:nvSpPr>
        <p:spPr>
          <a:xfrm>
            <a:off x="685801" y="1828800"/>
            <a:ext cx="7467600" cy="954107"/>
          </a:xfrm>
          <a:prstGeom prst="rect">
            <a:avLst/>
          </a:prstGeom>
          <a:noFill/>
        </p:spPr>
        <p:txBody>
          <a:bodyPr wrap="square" rtlCol="0">
            <a:spAutoFit/>
          </a:bodyPr>
          <a:lstStyle/>
          <a:p>
            <a:r>
              <a:rPr lang="en-US" sz="2800" b="1" dirty="0" smtClean="0">
                <a:latin typeface="Century Gothic" pitchFamily="34" charset="0"/>
              </a:rPr>
              <a:t>Step 3. The unutilized chyme passes into the Large Intestine (Colon) </a:t>
            </a:r>
            <a:endParaRPr lang="en-US" sz="2800" b="1" dirty="0">
              <a:latin typeface="Century Gothic" pitchFamily="34" charset="0"/>
            </a:endParaRPr>
          </a:p>
        </p:txBody>
      </p:sp>
      <p:sp>
        <p:nvSpPr>
          <p:cNvPr id="4" name="TextBox 3"/>
          <p:cNvSpPr txBox="1"/>
          <p:nvPr/>
        </p:nvSpPr>
        <p:spPr>
          <a:xfrm>
            <a:off x="609600" y="3352800"/>
            <a:ext cx="4572000" cy="707886"/>
          </a:xfrm>
          <a:prstGeom prst="rect">
            <a:avLst/>
          </a:prstGeom>
          <a:noFill/>
        </p:spPr>
        <p:txBody>
          <a:bodyPr wrap="square" rtlCol="0">
            <a:spAutoFit/>
          </a:bodyPr>
          <a:lstStyle/>
          <a:p>
            <a:r>
              <a:rPr lang="en-US" sz="2000" dirty="0" smtClean="0"/>
              <a:t>Large intestine is about 5 feet long and 2.5 inches in diameter</a:t>
            </a:r>
            <a:endParaRPr lang="en-US" sz="2000" dirty="0"/>
          </a:p>
        </p:txBody>
      </p:sp>
      <p:sp>
        <p:nvSpPr>
          <p:cNvPr id="6" name="TextBox 5"/>
          <p:cNvSpPr txBox="1"/>
          <p:nvPr/>
        </p:nvSpPr>
        <p:spPr>
          <a:xfrm>
            <a:off x="609600" y="4639212"/>
            <a:ext cx="4724400" cy="1015663"/>
          </a:xfrm>
          <a:prstGeom prst="rect">
            <a:avLst/>
          </a:prstGeom>
          <a:noFill/>
        </p:spPr>
        <p:txBody>
          <a:bodyPr wrap="square" rtlCol="0">
            <a:spAutoFit/>
          </a:bodyPr>
          <a:lstStyle/>
          <a:p>
            <a:r>
              <a:rPr lang="en-US" sz="2000" dirty="0" smtClean="0"/>
              <a:t>Colon should eliminate unused food &amp; toxin from body 2—3 times daily</a:t>
            </a:r>
            <a:endParaRPr lang="en-US" sz="2000" dirty="0"/>
          </a:p>
        </p:txBody>
      </p:sp>
      <p:pic>
        <p:nvPicPr>
          <p:cNvPr id="8" name="Picture 7" descr="lower descending colon.jpg"/>
          <p:cNvPicPr>
            <a:picLocks noChangeAspect="1"/>
          </p:cNvPicPr>
          <p:nvPr/>
        </p:nvPicPr>
        <p:blipFill>
          <a:blip r:embed="rId2" cstate="print"/>
          <a:stretch>
            <a:fillRect/>
          </a:stretch>
        </p:blipFill>
        <p:spPr>
          <a:xfrm>
            <a:off x="5791200" y="2819400"/>
            <a:ext cx="2438400" cy="2971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09600"/>
            <a:ext cx="8839200" cy="646331"/>
          </a:xfrm>
          <a:prstGeom prst="rect">
            <a:avLst/>
          </a:prstGeom>
          <a:noFill/>
        </p:spPr>
        <p:txBody>
          <a:bodyPr wrap="square" rtlCol="0">
            <a:spAutoFit/>
          </a:bodyPr>
          <a:lstStyle/>
          <a:p>
            <a:pPr algn="ctr"/>
            <a:r>
              <a:rPr lang="en-US" sz="3600" b="1" dirty="0" smtClean="0">
                <a:solidFill>
                  <a:schemeClr val="accent6">
                    <a:lumMod val="50000"/>
                  </a:schemeClr>
                </a:solidFill>
              </a:rPr>
              <a:t>The Digestive System Challenge</a:t>
            </a:r>
            <a:endParaRPr lang="en-US" sz="3600" b="1" dirty="0">
              <a:solidFill>
                <a:schemeClr val="accent6">
                  <a:lumMod val="50000"/>
                </a:schemeClr>
              </a:solidFill>
            </a:endParaRPr>
          </a:p>
        </p:txBody>
      </p:sp>
      <p:sp>
        <p:nvSpPr>
          <p:cNvPr id="3" name="TextBox 2"/>
          <p:cNvSpPr txBox="1"/>
          <p:nvPr/>
        </p:nvSpPr>
        <p:spPr>
          <a:xfrm>
            <a:off x="762000" y="1524000"/>
            <a:ext cx="3657600" cy="523220"/>
          </a:xfrm>
          <a:prstGeom prst="rect">
            <a:avLst/>
          </a:prstGeom>
          <a:noFill/>
        </p:spPr>
        <p:txBody>
          <a:bodyPr wrap="square" rtlCol="0">
            <a:spAutoFit/>
          </a:bodyPr>
          <a:lstStyle/>
          <a:p>
            <a:r>
              <a:rPr lang="en-US" sz="2800" b="1" u="sng" dirty="0" smtClean="0">
                <a:solidFill>
                  <a:schemeClr val="tx1">
                    <a:lumMod val="50000"/>
                    <a:lumOff val="50000"/>
                  </a:schemeClr>
                </a:solidFill>
                <a:latin typeface="Century Gothic" pitchFamily="34" charset="0"/>
              </a:rPr>
              <a:t>AUTOINTOXICATION</a:t>
            </a:r>
            <a:endParaRPr lang="en-US" sz="2800" b="1" u="sng" dirty="0">
              <a:solidFill>
                <a:schemeClr val="tx1">
                  <a:lumMod val="50000"/>
                  <a:lumOff val="50000"/>
                </a:schemeClr>
              </a:solidFill>
              <a:latin typeface="Century Gothic" pitchFamily="34" charset="0"/>
            </a:endParaRPr>
          </a:p>
        </p:txBody>
      </p:sp>
      <p:sp>
        <p:nvSpPr>
          <p:cNvPr id="5" name="TextBox 4"/>
          <p:cNvSpPr txBox="1"/>
          <p:nvPr/>
        </p:nvSpPr>
        <p:spPr>
          <a:xfrm>
            <a:off x="609600" y="2362200"/>
            <a:ext cx="3810000" cy="3693319"/>
          </a:xfrm>
          <a:prstGeom prst="rect">
            <a:avLst/>
          </a:prstGeom>
          <a:noFill/>
        </p:spPr>
        <p:txBody>
          <a:bodyPr wrap="square" rtlCol="0">
            <a:spAutoFit/>
          </a:bodyPr>
          <a:lstStyle/>
          <a:p>
            <a:pPr>
              <a:buFont typeface="Wingdings" pitchFamily="2" charset="2"/>
              <a:buChar char="Ø"/>
            </a:pPr>
            <a:r>
              <a:rPr lang="en-US" dirty="0" smtClean="0"/>
              <a:t>Toxic chemicals produced by bad colon bacteria--generated by undigested food &amp; food chemicals</a:t>
            </a:r>
          </a:p>
          <a:p>
            <a:pPr>
              <a:buFont typeface="Wingdings" pitchFamily="2" charset="2"/>
              <a:buChar char="Ø"/>
            </a:pPr>
            <a:endParaRPr lang="en-US" dirty="0"/>
          </a:p>
          <a:p>
            <a:pPr>
              <a:buFont typeface="Wingdings" pitchFamily="2" charset="2"/>
              <a:buChar char="Ø"/>
            </a:pPr>
            <a:r>
              <a:rPr lang="en-US" dirty="0" smtClean="0"/>
              <a:t>Continuous diffusion of toxins thru colon wall &amp; into bloodstream—delivered to distant cell sites</a:t>
            </a:r>
          </a:p>
          <a:p>
            <a:pPr>
              <a:buFont typeface="Wingdings" pitchFamily="2" charset="2"/>
              <a:buChar char="Ø"/>
            </a:pPr>
            <a:endParaRPr lang="en-US" dirty="0"/>
          </a:p>
          <a:p>
            <a:pPr>
              <a:buFont typeface="Wingdings" pitchFamily="2" charset="2"/>
              <a:buChar char="Ø"/>
            </a:pPr>
            <a:r>
              <a:rPr lang="en-US" dirty="0" smtClean="0"/>
              <a:t>Western Diet causes waste build up in colon, leading to autointoxication</a:t>
            </a:r>
            <a:endParaRPr lang="en-US" dirty="0"/>
          </a:p>
        </p:txBody>
      </p:sp>
      <p:sp>
        <p:nvSpPr>
          <p:cNvPr id="6" name="TextBox 5"/>
          <p:cNvSpPr txBox="1"/>
          <p:nvPr/>
        </p:nvSpPr>
        <p:spPr>
          <a:xfrm>
            <a:off x="6629400" y="2819400"/>
            <a:ext cx="184731" cy="369332"/>
          </a:xfrm>
          <a:prstGeom prst="rect">
            <a:avLst/>
          </a:prstGeom>
          <a:noFill/>
        </p:spPr>
        <p:txBody>
          <a:bodyPr wrap="none" rtlCol="0">
            <a:spAutoFit/>
          </a:bodyPr>
          <a:lstStyle/>
          <a:p>
            <a:endParaRPr lang="en-US" dirty="0"/>
          </a:p>
        </p:txBody>
      </p:sp>
      <p:pic>
        <p:nvPicPr>
          <p:cNvPr id="7" name="Picture 14" descr="final-3"/>
          <p:cNvPicPr>
            <a:picLocks noChangeAspect="1" noChangeArrowheads="1"/>
          </p:cNvPicPr>
          <p:nvPr/>
        </p:nvPicPr>
        <p:blipFill>
          <a:blip r:embed="rId2" cstate="print"/>
          <a:srcRect b="9903"/>
          <a:stretch>
            <a:fillRect/>
          </a:stretch>
        </p:blipFill>
        <p:spPr bwMode="auto">
          <a:xfrm>
            <a:off x="4800600" y="1371600"/>
            <a:ext cx="3810000" cy="4953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4802" name="Picture 2"/>
          <p:cNvPicPr>
            <a:picLocks noGrp="1" noChangeAspect="1" noChangeArrowheads="1"/>
          </p:cNvPicPr>
          <p:nvPr>
            <p:ph idx="4294967295"/>
          </p:nvPr>
        </p:nvPicPr>
        <p:blipFill>
          <a:blip r:embed="rId4" cstate="print"/>
          <a:srcRect/>
          <a:stretch>
            <a:fillRect/>
          </a:stretch>
        </p:blipFill>
        <p:spPr>
          <a:xfrm>
            <a:off x="0" y="0"/>
            <a:ext cx="5334000" cy="6832600"/>
          </a:xfrm>
        </p:spPr>
      </p:pic>
    </p:spTree>
    <p:extLst>
      <p:ext uri="{BB962C8B-B14F-4D97-AF65-F5344CB8AC3E}">
        <p14:creationId xmlns:p14="http://schemas.microsoft.com/office/powerpoint/2010/main" val="3250835256"/>
      </p:ext>
    </p:extLst>
  </p:cSld>
  <p:clrMapOvr>
    <a:overrideClrMapping bg1="dk1" tx1="lt1" bg2="dk2" tx2="lt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7848056" cy="707886"/>
          </a:xfrm>
          <a:prstGeom prst="rect">
            <a:avLst/>
          </a:prstGeom>
          <a:noFill/>
        </p:spPr>
        <p:txBody>
          <a:bodyPr wrap="square" rtlCol="0">
            <a:spAutoFit/>
          </a:bodyPr>
          <a:lstStyle/>
          <a:p>
            <a:pPr algn="ctr"/>
            <a:r>
              <a:rPr lang="en-US" sz="4000" dirty="0" smtClean="0">
                <a:solidFill>
                  <a:schemeClr val="accent6">
                    <a:lumMod val="50000"/>
                  </a:schemeClr>
                </a:solidFill>
              </a:rPr>
              <a:t>More System Challenges….</a:t>
            </a:r>
            <a:endParaRPr lang="en-US" sz="4000" dirty="0">
              <a:solidFill>
                <a:schemeClr val="accent6">
                  <a:lumMod val="50000"/>
                </a:schemeClr>
              </a:solidFill>
            </a:endParaRPr>
          </a:p>
        </p:txBody>
      </p:sp>
      <p:sp>
        <p:nvSpPr>
          <p:cNvPr id="3" name="TextBox 2"/>
          <p:cNvSpPr txBox="1"/>
          <p:nvPr/>
        </p:nvSpPr>
        <p:spPr>
          <a:xfrm>
            <a:off x="304800" y="1600200"/>
            <a:ext cx="5638800" cy="523220"/>
          </a:xfrm>
          <a:prstGeom prst="rect">
            <a:avLst/>
          </a:prstGeom>
          <a:noFill/>
        </p:spPr>
        <p:txBody>
          <a:bodyPr wrap="square" rtlCol="0">
            <a:spAutoFit/>
          </a:bodyPr>
          <a:lstStyle/>
          <a:p>
            <a:r>
              <a:rPr lang="en-US" sz="2800" b="1" dirty="0" smtClean="0">
                <a:latin typeface="Century Gothic" pitchFamily="34" charset="0"/>
              </a:rPr>
              <a:t>Blood carries toxins to the Liver</a:t>
            </a:r>
            <a:endParaRPr lang="en-US" sz="2800" b="1" dirty="0">
              <a:latin typeface="Century Gothic" pitchFamily="34" charset="0"/>
            </a:endParaRPr>
          </a:p>
        </p:txBody>
      </p:sp>
      <p:sp>
        <p:nvSpPr>
          <p:cNvPr id="4" name="TextBox 3"/>
          <p:cNvSpPr txBox="1"/>
          <p:nvPr/>
        </p:nvSpPr>
        <p:spPr>
          <a:xfrm>
            <a:off x="909365" y="2590800"/>
            <a:ext cx="3810000" cy="3693319"/>
          </a:xfrm>
          <a:prstGeom prst="rect">
            <a:avLst/>
          </a:prstGeom>
          <a:noFill/>
        </p:spPr>
        <p:txBody>
          <a:bodyPr wrap="square" rtlCol="0">
            <a:spAutoFit/>
          </a:bodyPr>
          <a:lstStyle/>
          <a:p>
            <a:pPr marL="285750" indent="-285750">
              <a:buFont typeface="Arial" pitchFamily="34" charset="0"/>
              <a:buChar char="•"/>
            </a:pPr>
            <a:r>
              <a:rPr lang="en-US" b="1" dirty="0" smtClean="0">
                <a:solidFill>
                  <a:srgbClr val="990000"/>
                </a:solidFill>
              </a:rPr>
              <a:t>The Liver filters blood</a:t>
            </a:r>
          </a:p>
          <a:p>
            <a:endParaRPr lang="en-US" b="1" dirty="0">
              <a:solidFill>
                <a:srgbClr val="990000"/>
              </a:solidFill>
            </a:endParaRPr>
          </a:p>
          <a:p>
            <a:pPr marL="285750" indent="-285750">
              <a:buFont typeface="Arial" pitchFamily="34" charset="0"/>
              <a:buChar char="•"/>
            </a:pPr>
            <a:r>
              <a:rPr lang="en-US" b="1" dirty="0" smtClean="0">
                <a:solidFill>
                  <a:srgbClr val="990000"/>
                </a:solidFill>
              </a:rPr>
              <a:t>Excessive years of toxic filtration, &amp; liver becomes impaired</a:t>
            </a:r>
          </a:p>
          <a:p>
            <a:endParaRPr lang="en-US" b="1" dirty="0">
              <a:solidFill>
                <a:srgbClr val="990000"/>
              </a:solidFill>
            </a:endParaRPr>
          </a:p>
          <a:p>
            <a:pPr marL="285750" indent="-285750">
              <a:buFont typeface="Arial" pitchFamily="34" charset="0"/>
              <a:buChar char="•"/>
            </a:pPr>
            <a:r>
              <a:rPr lang="en-US" b="1" dirty="0" smtClean="0">
                <a:solidFill>
                  <a:srgbClr val="990000"/>
                </a:solidFill>
              </a:rPr>
              <a:t>Liver impaired by toxins produced by autointoxication inhibits the Lymph System from processing waste—immune system breaks down</a:t>
            </a:r>
            <a:endParaRPr lang="en-US" b="1" dirty="0">
              <a:solidFill>
                <a:srgbClr val="990000"/>
              </a:solidFill>
            </a:endParaRPr>
          </a:p>
        </p:txBody>
      </p:sp>
      <p:sp>
        <p:nvSpPr>
          <p:cNvPr id="5" name="TextBox 4"/>
          <p:cNvSpPr txBox="1"/>
          <p:nvPr/>
        </p:nvSpPr>
        <p:spPr>
          <a:xfrm>
            <a:off x="6629400" y="3581400"/>
            <a:ext cx="184731" cy="369332"/>
          </a:xfrm>
          <a:prstGeom prst="rect">
            <a:avLst/>
          </a:prstGeom>
          <a:noFill/>
        </p:spPr>
        <p:txBody>
          <a:bodyPr wrap="none" rtlCol="0">
            <a:spAutoFit/>
          </a:bodyPr>
          <a:lstStyle/>
          <a:p>
            <a:endParaRPr lang="en-US" dirty="0"/>
          </a:p>
        </p:txBody>
      </p:sp>
      <p:pic>
        <p:nvPicPr>
          <p:cNvPr id="6" name="Picture 16" descr="Digestive System Illustration #2"/>
          <p:cNvPicPr>
            <a:picLocks noChangeAspect="1" noChangeArrowheads="1"/>
          </p:cNvPicPr>
          <p:nvPr/>
        </p:nvPicPr>
        <p:blipFill>
          <a:blip r:embed="rId2" cstate="print">
            <a:clrChange>
              <a:clrFrom>
                <a:srgbClr val="00FF00"/>
              </a:clrFrom>
              <a:clrTo>
                <a:srgbClr val="00FF00">
                  <a:alpha val="0"/>
                </a:srgbClr>
              </a:clrTo>
            </a:clrChange>
          </a:blip>
          <a:srcRect r="53047"/>
          <a:stretch>
            <a:fillRect/>
          </a:stretch>
        </p:blipFill>
        <p:spPr bwMode="auto">
          <a:xfrm>
            <a:off x="5257800" y="2209800"/>
            <a:ext cx="2895601" cy="387667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382000" cy="1200329"/>
          </a:xfrm>
          <a:prstGeom prst="rect">
            <a:avLst/>
          </a:prstGeom>
          <a:noFill/>
        </p:spPr>
        <p:txBody>
          <a:bodyPr wrap="square" rtlCol="0">
            <a:spAutoFit/>
          </a:bodyPr>
          <a:lstStyle/>
          <a:p>
            <a:pPr algn="ctr"/>
            <a:r>
              <a:rPr lang="en-US" sz="3600" b="1" dirty="0" smtClean="0">
                <a:solidFill>
                  <a:schemeClr val="accent6">
                    <a:lumMod val="50000"/>
                  </a:schemeClr>
                </a:solidFill>
              </a:rPr>
              <a:t>Long Term Results from Toxins Leaking from Colon</a:t>
            </a:r>
            <a:endParaRPr lang="en-US" sz="3600" b="1" dirty="0">
              <a:solidFill>
                <a:schemeClr val="accent6">
                  <a:lumMod val="50000"/>
                </a:schemeClr>
              </a:solidFill>
            </a:endParaRPr>
          </a:p>
        </p:txBody>
      </p:sp>
      <p:sp>
        <p:nvSpPr>
          <p:cNvPr id="3" name="TextBox 2"/>
          <p:cNvSpPr txBox="1"/>
          <p:nvPr/>
        </p:nvSpPr>
        <p:spPr>
          <a:xfrm>
            <a:off x="533400" y="1828800"/>
            <a:ext cx="8077200" cy="830997"/>
          </a:xfrm>
          <a:prstGeom prst="rect">
            <a:avLst/>
          </a:prstGeom>
          <a:noFill/>
        </p:spPr>
        <p:txBody>
          <a:bodyPr wrap="square" rtlCol="0">
            <a:spAutoFit/>
          </a:bodyPr>
          <a:lstStyle/>
          <a:p>
            <a:pPr algn="ctr"/>
            <a:r>
              <a:rPr lang="en-US" sz="2400" b="1" dirty="0" smtClean="0">
                <a:solidFill>
                  <a:schemeClr val="tx1">
                    <a:lumMod val="65000"/>
                    <a:lumOff val="35000"/>
                  </a:schemeClr>
                </a:solidFill>
                <a:latin typeface="Century Gothic" pitchFamily="34" charset="0"/>
              </a:rPr>
              <a:t>Years of running TOXIC blood through entire body suppresses the immune system, &amp; health deteriorates</a:t>
            </a:r>
            <a:endParaRPr lang="en-US" sz="2400" b="1" dirty="0">
              <a:solidFill>
                <a:schemeClr val="tx1">
                  <a:lumMod val="65000"/>
                  <a:lumOff val="35000"/>
                </a:schemeClr>
              </a:solidFill>
              <a:latin typeface="Century Gothic" pitchFamily="34" charset="0"/>
            </a:endParaRPr>
          </a:p>
        </p:txBody>
      </p:sp>
      <p:sp>
        <p:nvSpPr>
          <p:cNvPr id="5" name="TextBox 4"/>
          <p:cNvSpPr txBox="1"/>
          <p:nvPr/>
        </p:nvSpPr>
        <p:spPr>
          <a:xfrm>
            <a:off x="990600" y="2895600"/>
            <a:ext cx="3294607" cy="3785652"/>
          </a:xfrm>
          <a:prstGeom prst="rect">
            <a:avLst/>
          </a:prstGeom>
          <a:noFill/>
        </p:spPr>
        <p:txBody>
          <a:bodyPr wrap="square" rtlCol="0">
            <a:spAutoFit/>
          </a:bodyPr>
          <a:lstStyle/>
          <a:p>
            <a:pPr>
              <a:buFont typeface="Wingdings" pitchFamily="2" charset="2"/>
              <a:buChar char="§"/>
            </a:pPr>
            <a:r>
              <a:rPr lang="en-US" sz="2000" b="1" dirty="0" smtClean="0">
                <a:solidFill>
                  <a:schemeClr val="accent1">
                    <a:lumMod val="50000"/>
                  </a:schemeClr>
                </a:solidFill>
                <a:latin typeface="Century Gothic" pitchFamily="34" charset="0"/>
              </a:rPr>
              <a:t>Heart Disease</a:t>
            </a:r>
          </a:p>
          <a:p>
            <a:pPr>
              <a:buFont typeface="Wingdings" pitchFamily="2" charset="2"/>
              <a:buChar char="§"/>
            </a:pPr>
            <a:r>
              <a:rPr lang="en-US" sz="2000" b="1" dirty="0" smtClean="0">
                <a:solidFill>
                  <a:schemeClr val="accent1">
                    <a:lumMod val="50000"/>
                  </a:schemeClr>
                </a:solidFill>
                <a:latin typeface="Century Gothic" pitchFamily="34" charset="0"/>
              </a:rPr>
              <a:t>High blood Pressure</a:t>
            </a:r>
          </a:p>
          <a:p>
            <a:pPr>
              <a:buFont typeface="Wingdings" pitchFamily="2" charset="2"/>
              <a:buChar char="§"/>
            </a:pPr>
            <a:r>
              <a:rPr lang="en-US" sz="2000" b="1" dirty="0" smtClean="0">
                <a:solidFill>
                  <a:schemeClr val="accent1">
                    <a:lumMod val="50000"/>
                  </a:schemeClr>
                </a:solidFill>
                <a:latin typeface="Century Gothic" pitchFamily="34" charset="0"/>
              </a:rPr>
              <a:t>Arthritis</a:t>
            </a:r>
          </a:p>
          <a:p>
            <a:pPr>
              <a:buFont typeface="Wingdings" pitchFamily="2" charset="2"/>
              <a:buChar char="§"/>
            </a:pPr>
            <a:r>
              <a:rPr lang="en-US" sz="2000" b="1" dirty="0" smtClean="0">
                <a:solidFill>
                  <a:schemeClr val="accent1">
                    <a:lumMod val="50000"/>
                  </a:schemeClr>
                </a:solidFill>
                <a:latin typeface="Century Gothic" pitchFamily="34" charset="0"/>
              </a:rPr>
              <a:t>Gout</a:t>
            </a:r>
          </a:p>
          <a:p>
            <a:pPr>
              <a:buFont typeface="Wingdings" pitchFamily="2" charset="2"/>
              <a:buChar char="§"/>
            </a:pPr>
            <a:r>
              <a:rPr lang="en-US" sz="2000" b="1" dirty="0" smtClean="0">
                <a:solidFill>
                  <a:schemeClr val="accent1">
                    <a:lumMod val="50000"/>
                  </a:schemeClr>
                </a:solidFill>
                <a:latin typeface="Century Gothic" pitchFamily="34" charset="0"/>
              </a:rPr>
              <a:t>Cancer</a:t>
            </a:r>
          </a:p>
          <a:p>
            <a:pPr>
              <a:buFont typeface="Wingdings" pitchFamily="2" charset="2"/>
              <a:buChar char="§"/>
            </a:pPr>
            <a:r>
              <a:rPr lang="en-US" sz="2000" b="1" dirty="0" smtClean="0">
                <a:solidFill>
                  <a:schemeClr val="accent1">
                    <a:lumMod val="50000"/>
                  </a:schemeClr>
                </a:solidFill>
                <a:latin typeface="Century Gothic" pitchFamily="34" charset="0"/>
              </a:rPr>
              <a:t>Allergies</a:t>
            </a:r>
          </a:p>
          <a:p>
            <a:pPr>
              <a:buFont typeface="Wingdings" pitchFamily="2" charset="2"/>
              <a:buChar char="§"/>
            </a:pPr>
            <a:r>
              <a:rPr lang="en-US" sz="2000" b="1" dirty="0" smtClean="0">
                <a:solidFill>
                  <a:schemeClr val="accent1">
                    <a:lumMod val="50000"/>
                  </a:schemeClr>
                </a:solidFill>
                <a:latin typeface="Century Gothic" pitchFamily="34" charset="0"/>
              </a:rPr>
              <a:t>Asthma</a:t>
            </a:r>
          </a:p>
          <a:p>
            <a:pPr>
              <a:buFont typeface="Wingdings" pitchFamily="2" charset="2"/>
              <a:buChar char="§"/>
            </a:pPr>
            <a:r>
              <a:rPr lang="en-US" sz="2000" b="1" dirty="0" smtClean="0">
                <a:solidFill>
                  <a:schemeClr val="accent1">
                    <a:lumMod val="50000"/>
                  </a:schemeClr>
                </a:solidFill>
                <a:latin typeface="Century Gothic" pitchFamily="34" charset="0"/>
              </a:rPr>
              <a:t>Diabetes </a:t>
            </a:r>
          </a:p>
          <a:p>
            <a:pPr>
              <a:buFont typeface="Wingdings" pitchFamily="2" charset="2"/>
              <a:buChar char="§"/>
            </a:pPr>
            <a:r>
              <a:rPr lang="en-US" sz="2000" b="1" dirty="0" smtClean="0">
                <a:solidFill>
                  <a:schemeClr val="accent1">
                    <a:lumMod val="50000"/>
                  </a:schemeClr>
                </a:solidFill>
                <a:latin typeface="Century Gothic" pitchFamily="34" charset="0"/>
              </a:rPr>
              <a:t>Auto-immune diseases</a:t>
            </a:r>
          </a:p>
          <a:p>
            <a:pPr>
              <a:buFont typeface="Wingdings" pitchFamily="2" charset="2"/>
              <a:buChar char="§"/>
            </a:pPr>
            <a:r>
              <a:rPr lang="en-US" sz="2000" b="1" dirty="0" smtClean="0">
                <a:solidFill>
                  <a:schemeClr val="accent1">
                    <a:lumMod val="50000"/>
                  </a:schemeClr>
                </a:solidFill>
                <a:latin typeface="Century Gothic" pitchFamily="34" charset="0"/>
              </a:rPr>
              <a:t>Digestive diseases…</a:t>
            </a:r>
          </a:p>
          <a:p>
            <a:pPr>
              <a:buFont typeface="Wingdings" pitchFamily="2" charset="2"/>
              <a:buChar char="§"/>
            </a:pPr>
            <a:r>
              <a:rPr lang="en-US" sz="2000" b="1" dirty="0" smtClean="0">
                <a:solidFill>
                  <a:schemeClr val="accent1">
                    <a:lumMod val="50000"/>
                  </a:schemeClr>
                </a:solidFill>
                <a:latin typeface="Century Gothic" pitchFamily="34" charset="0"/>
              </a:rPr>
              <a:t>&amp; MORE…..</a:t>
            </a:r>
          </a:p>
          <a:p>
            <a:pPr>
              <a:buFont typeface="Wingdings" pitchFamily="2" charset="2"/>
              <a:buChar char="§"/>
            </a:pPr>
            <a:endParaRPr lang="en-US" sz="2000" b="1" dirty="0">
              <a:solidFill>
                <a:schemeClr val="accent1">
                  <a:lumMod val="50000"/>
                </a:schemeClr>
              </a:solidFill>
              <a:latin typeface="Century Gothic" pitchFamily="34" charset="0"/>
            </a:endParaRPr>
          </a:p>
        </p:txBody>
      </p:sp>
      <p:pic>
        <p:nvPicPr>
          <p:cNvPr id="13" name="Picture 12" descr="Sick lady cartoon.jpg"/>
          <p:cNvPicPr>
            <a:picLocks noChangeAspect="1"/>
          </p:cNvPicPr>
          <p:nvPr/>
        </p:nvPicPr>
        <p:blipFill>
          <a:blip r:embed="rId2" cstate="print"/>
          <a:stretch>
            <a:fillRect/>
          </a:stretch>
        </p:blipFill>
        <p:spPr>
          <a:xfrm>
            <a:off x="5257800" y="2743200"/>
            <a:ext cx="2438400" cy="3276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8077200" cy="830997"/>
          </a:xfrm>
          <a:prstGeom prst="rect">
            <a:avLst/>
          </a:prstGeom>
          <a:noFill/>
        </p:spPr>
        <p:txBody>
          <a:bodyPr wrap="square" rtlCol="0">
            <a:spAutoFit/>
          </a:bodyPr>
          <a:lstStyle/>
          <a:p>
            <a:pPr algn="ctr"/>
            <a:r>
              <a:rPr lang="en-US" sz="4800" dirty="0" smtClean="0">
                <a:solidFill>
                  <a:schemeClr val="accent3">
                    <a:lumMod val="50000"/>
                  </a:schemeClr>
                </a:solidFill>
              </a:rPr>
              <a:t>The Lymphatic System</a:t>
            </a:r>
            <a:endParaRPr lang="en-US" sz="4800" dirty="0">
              <a:solidFill>
                <a:schemeClr val="accent3">
                  <a:lumMod val="50000"/>
                </a:schemeClr>
              </a:solidFill>
            </a:endParaRPr>
          </a:p>
        </p:txBody>
      </p:sp>
      <p:sp>
        <p:nvSpPr>
          <p:cNvPr id="3" name="TextBox 2"/>
          <p:cNvSpPr txBox="1"/>
          <p:nvPr/>
        </p:nvSpPr>
        <p:spPr>
          <a:xfrm>
            <a:off x="381001" y="1524000"/>
            <a:ext cx="3352799" cy="677108"/>
          </a:xfrm>
          <a:prstGeom prst="rect">
            <a:avLst/>
          </a:prstGeom>
          <a:noFill/>
        </p:spPr>
        <p:txBody>
          <a:bodyPr wrap="square" rtlCol="0">
            <a:spAutoFit/>
          </a:bodyPr>
          <a:lstStyle/>
          <a:p>
            <a:pPr marL="342900" indent="-342900">
              <a:buFont typeface="Arial" pitchFamily="34" charset="0"/>
              <a:buChar char="•"/>
            </a:pPr>
            <a:r>
              <a:rPr lang="en-US" sz="2000" b="1" dirty="0" smtClean="0">
                <a:solidFill>
                  <a:srgbClr val="993366"/>
                </a:solidFill>
                <a:latin typeface="Century Gothic" pitchFamily="34" charset="0"/>
              </a:rPr>
              <a:t>“</a:t>
            </a:r>
            <a:r>
              <a:rPr lang="en-US" b="1" dirty="0" smtClean="0">
                <a:solidFill>
                  <a:srgbClr val="993366"/>
                </a:solidFill>
                <a:latin typeface="Century Gothic" pitchFamily="34" charset="0"/>
              </a:rPr>
              <a:t>Command Central” of the Immune System</a:t>
            </a:r>
            <a:endParaRPr lang="en-US" b="1" dirty="0">
              <a:solidFill>
                <a:srgbClr val="993366"/>
              </a:solidFill>
              <a:latin typeface="Century Gothic" pitchFamily="34" charset="0"/>
            </a:endParaRPr>
          </a:p>
        </p:txBody>
      </p:sp>
      <p:sp>
        <p:nvSpPr>
          <p:cNvPr id="4" name="TextBox 3"/>
          <p:cNvSpPr txBox="1"/>
          <p:nvPr/>
        </p:nvSpPr>
        <p:spPr>
          <a:xfrm>
            <a:off x="381001" y="2362200"/>
            <a:ext cx="3581399" cy="646331"/>
          </a:xfrm>
          <a:prstGeom prst="rect">
            <a:avLst/>
          </a:prstGeom>
          <a:noFill/>
        </p:spPr>
        <p:txBody>
          <a:bodyPr wrap="square" rtlCol="0">
            <a:spAutoFit/>
          </a:bodyPr>
          <a:lstStyle/>
          <a:p>
            <a:pPr marL="285750" indent="-285750">
              <a:buFont typeface="Arial" pitchFamily="34" charset="0"/>
              <a:buChar char="•"/>
            </a:pPr>
            <a:r>
              <a:rPr lang="en-US" b="1" dirty="0" smtClean="0">
                <a:solidFill>
                  <a:srgbClr val="993366"/>
                </a:solidFill>
                <a:latin typeface="Century Gothic" pitchFamily="34" charset="0"/>
              </a:rPr>
              <a:t>A connected network like the Circulatory system</a:t>
            </a:r>
            <a:endParaRPr lang="en-US" b="1" dirty="0">
              <a:solidFill>
                <a:srgbClr val="993366"/>
              </a:solidFill>
              <a:latin typeface="Century Gothic" pitchFamily="34" charset="0"/>
            </a:endParaRPr>
          </a:p>
        </p:txBody>
      </p:sp>
      <p:sp>
        <p:nvSpPr>
          <p:cNvPr id="5" name="TextBox 4"/>
          <p:cNvSpPr txBox="1"/>
          <p:nvPr/>
        </p:nvSpPr>
        <p:spPr>
          <a:xfrm>
            <a:off x="381000" y="3276600"/>
            <a:ext cx="4038600" cy="923330"/>
          </a:xfrm>
          <a:prstGeom prst="rect">
            <a:avLst/>
          </a:prstGeom>
          <a:noFill/>
        </p:spPr>
        <p:txBody>
          <a:bodyPr wrap="square" rtlCol="0">
            <a:spAutoFit/>
          </a:bodyPr>
          <a:lstStyle/>
          <a:p>
            <a:pPr marL="285750" indent="-285750">
              <a:buFont typeface="Arial" pitchFamily="34" charset="0"/>
              <a:buChar char="•"/>
            </a:pPr>
            <a:r>
              <a:rPr lang="en-US" b="1" dirty="0" smtClean="0">
                <a:solidFill>
                  <a:srgbClr val="993366"/>
                </a:solidFill>
                <a:latin typeface="Century Gothic" pitchFamily="34" charset="0"/>
              </a:rPr>
              <a:t> Has no pump, fluid moves passively during muscle contraction </a:t>
            </a:r>
            <a:endParaRPr lang="en-US" b="1" dirty="0">
              <a:solidFill>
                <a:srgbClr val="993366"/>
              </a:solidFill>
              <a:latin typeface="Century Gothic" pitchFamily="34" charset="0"/>
            </a:endParaRPr>
          </a:p>
        </p:txBody>
      </p:sp>
      <p:sp>
        <p:nvSpPr>
          <p:cNvPr id="8" name="TextBox 7"/>
          <p:cNvSpPr txBox="1"/>
          <p:nvPr/>
        </p:nvSpPr>
        <p:spPr>
          <a:xfrm>
            <a:off x="381000" y="4495800"/>
            <a:ext cx="4038600" cy="923330"/>
          </a:xfrm>
          <a:prstGeom prst="rect">
            <a:avLst/>
          </a:prstGeom>
          <a:noFill/>
        </p:spPr>
        <p:txBody>
          <a:bodyPr wrap="square" rtlCol="0">
            <a:spAutoFit/>
          </a:bodyPr>
          <a:lstStyle/>
          <a:p>
            <a:pPr marL="285750" indent="-285750">
              <a:buFont typeface="Arial" pitchFamily="34" charset="0"/>
              <a:buChar char="•"/>
            </a:pPr>
            <a:r>
              <a:rPr lang="en-US" b="1" dirty="0" smtClean="0">
                <a:solidFill>
                  <a:srgbClr val="993366"/>
                </a:solidFill>
                <a:latin typeface="Century Gothic" pitchFamily="34" charset="0"/>
              </a:rPr>
              <a:t>Transports white blood cells or macrophages that engulf bacteria, viruses, fungi, antigens</a:t>
            </a:r>
            <a:endParaRPr lang="en-US" b="1" dirty="0">
              <a:solidFill>
                <a:srgbClr val="993366"/>
              </a:solidFill>
              <a:latin typeface="Century Gothic" pitchFamily="34" charset="0"/>
            </a:endParaRPr>
          </a:p>
        </p:txBody>
      </p:sp>
      <p:sp>
        <p:nvSpPr>
          <p:cNvPr id="9" name="TextBox 8"/>
          <p:cNvSpPr txBox="1"/>
          <p:nvPr/>
        </p:nvSpPr>
        <p:spPr>
          <a:xfrm>
            <a:off x="381000" y="5715000"/>
            <a:ext cx="3352800" cy="646331"/>
          </a:xfrm>
          <a:prstGeom prst="rect">
            <a:avLst/>
          </a:prstGeom>
          <a:noFill/>
        </p:spPr>
        <p:txBody>
          <a:bodyPr wrap="square" rtlCol="0">
            <a:spAutoFit/>
          </a:bodyPr>
          <a:lstStyle/>
          <a:p>
            <a:pPr marL="285750" indent="-285750">
              <a:buFont typeface="Arial" pitchFamily="34" charset="0"/>
              <a:buChar char="•"/>
            </a:pPr>
            <a:r>
              <a:rPr lang="en-US" b="1" dirty="0" smtClean="0">
                <a:solidFill>
                  <a:srgbClr val="993366"/>
                </a:solidFill>
                <a:latin typeface="Century Gothic" pitchFamily="34" charset="0"/>
              </a:rPr>
              <a:t>Cleans up intracellular &amp;       cellular waste</a:t>
            </a:r>
            <a:endParaRPr lang="en-US" b="1" dirty="0">
              <a:solidFill>
                <a:srgbClr val="993366"/>
              </a:solidFill>
              <a:latin typeface="Century Gothic" pitchFamily="34" charset="0"/>
            </a:endParaRPr>
          </a:p>
        </p:txBody>
      </p:sp>
      <p:sp>
        <p:nvSpPr>
          <p:cNvPr id="10" name="TextBox 9"/>
          <p:cNvSpPr txBox="1"/>
          <p:nvPr/>
        </p:nvSpPr>
        <p:spPr>
          <a:xfrm>
            <a:off x="6705600" y="3200400"/>
            <a:ext cx="184731" cy="369332"/>
          </a:xfrm>
          <a:prstGeom prst="rect">
            <a:avLst/>
          </a:prstGeom>
          <a:noFill/>
        </p:spPr>
        <p:txBody>
          <a:bodyPr wrap="none" rtlCol="0">
            <a:spAutoFit/>
          </a:bodyPr>
          <a:lstStyle/>
          <a:p>
            <a:endParaRPr lang="en-US" dirty="0"/>
          </a:p>
        </p:txBody>
      </p:sp>
      <p:pic>
        <p:nvPicPr>
          <p:cNvPr id="11" name="Picture 6" descr="final-6"/>
          <p:cNvPicPr>
            <a:picLocks noChangeAspect="1" noChangeArrowheads="1"/>
          </p:cNvPicPr>
          <p:nvPr/>
        </p:nvPicPr>
        <p:blipFill>
          <a:blip r:embed="rId2" cstate="print"/>
          <a:srcRect/>
          <a:stretch>
            <a:fillRect/>
          </a:stretch>
        </p:blipFill>
        <p:spPr bwMode="auto">
          <a:xfrm>
            <a:off x="4572000" y="1600200"/>
            <a:ext cx="3733800" cy="4419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457200"/>
            <a:ext cx="8382000" cy="707886"/>
          </a:xfrm>
          <a:prstGeom prst="rect">
            <a:avLst/>
          </a:prstGeom>
          <a:noFill/>
        </p:spPr>
        <p:txBody>
          <a:bodyPr wrap="square" rtlCol="0">
            <a:spAutoFit/>
          </a:bodyPr>
          <a:lstStyle/>
          <a:p>
            <a:pPr algn="ctr"/>
            <a:r>
              <a:rPr lang="en-US" sz="4000" dirty="0" smtClean="0">
                <a:solidFill>
                  <a:schemeClr val="accent3">
                    <a:lumMod val="50000"/>
                  </a:schemeClr>
                </a:solidFill>
              </a:rPr>
              <a:t>Lymphatic System Challenge </a:t>
            </a:r>
            <a:endParaRPr lang="en-US" sz="4000" dirty="0">
              <a:solidFill>
                <a:schemeClr val="accent3">
                  <a:lumMod val="50000"/>
                </a:schemeClr>
              </a:solidFill>
            </a:endParaRPr>
          </a:p>
        </p:txBody>
      </p:sp>
      <p:sp>
        <p:nvSpPr>
          <p:cNvPr id="4" name="TextBox 3"/>
          <p:cNvSpPr txBox="1"/>
          <p:nvPr/>
        </p:nvSpPr>
        <p:spPr>
          <a:xfrm>
            <a:off x="381000" y="1371600"/>
            <a:ext cx="8305800" cy="1200329"/>
          </a:xfrm>
          <a:prstGeom prst="rect">
            <a:avLst/>
          </a:prstGeom>
          <a:noFill/>
        </p:spPr>
        <p:txBody>
          <a:bodyPr wrap="square" rtlCol="0">
            <a:spAutoFit/>
          </a:bodyPr>
          <a:lstStyle/>
          <a:p>
            <a:pPr>
              <a:buFont typeface="Wingdings" pitchFamily="2" charset="2"/>
              <a:buChar char="§"/>
            </a:pPr>
            <a:r>
              <a:rPr lang="en-US" sz="2400" b="1" dirty="0" smtClean="0">
                <a:solidFill>
                  <a:srgbClr val="993366"/>
                </a:solidFill>
                <a:latin typeface="Century Gothic" pitchFamily="34" charset="0"/>
              </a:rPr>
              <a:t>Functioning correctly, Lymph system will process it’s waste into the Colon, where it’s trapped in mucus &amp; excreted</a:t>
            </a:r>
            <a:endParaRPr lang="en-US" sz="2400" b="1" dirty="0">
              <a:solidFill>
                <a:srgbClr val="993366"/>
              </a:solidFill>
              <a:latin typeface="Century Gothic" pitchFamily="34" charset="0"/>
            </a:endParaRPr>
          </a:p>
        </p:txBody>
      </p:sp>
      <p:sp>
        <p:nvSpPr>
          <p:cNvPr id="5" name="TextBox 4"/>
          <p:cNvSpPr txBox="1"/>
          <p:nvPr/>
        </p:nvSpPr>
        <p:spPr>
          <a:xfrm>
            <a:off x="381000" y="2743200"/>
            <a:ext cx="8763000" cy="830997"/>
          </a:xfrm>
          <a:prstGeom prst="rect">
            <a:avLst/>
          </a:prstGeom>
          <a:noFill/>
        </p:spPr>
        <p:txBody>
          <a:bodyPr wrap="square" rtlCol="0">
            <a:spAutoFit/>
          </a:bodyPr>
          <a:lstStyle/>
          <a:p>
            <a:pPr>
              <a:buFont typeface="Wingdings" pitchFamily="2" charset="2"/>
              <a:buChar char="§"/>
            </a:pPr>
            <a:r>
              <a:rPr lang="en-US" sz="2400" b="1" dirty="0" smtClean="0">
                <a:solidFill>
                  <a:srgbClr val="993366"/>
                </a:solidFill>
                <a:latin typeface="Century Gothic" pitchFamily="34" charset="0"/>
              </a:rPr>
              <a:t>When Colon &amp; Liver aren’t working to capacity, Lymph system will dump its waste elsewhere in the body </a:t>
            </a:r>
            <a:endParaRPr lang="en-US" sz="2400" b="1" dirty="0">
              <a:solidFill>
                <a:srgbClr val="993366"/>
              </a:solidFill>
              <a:latin typeface="Century Gothic" pitchFamily="34" charset="0"/>
            </a:endParaRPr>
          </a:p>
        </p:txBody>
      </p:sp>
      <p:sp>
        <p:nvSpPr>
          <p:cNvPr id="6" name="TextBox 5"/>
          <p:cNvSpPr txBox="1"/>
          <p:nvPr/>
        </p:nvSpPr>
        <p:spPr>
          <a:xfrm>
            <a:off x="762001" y="3657600"/>
            <a:ext cx="3886199" cy="2677656"/>
          </a:xfrm>
          <a:prstGeom prst="rect">
            <a:avLst/>
          </a:prstGeom>
          <a:noFill/>
        </p:spPr>
        <p:txBody>
          <a:bodyPr wrap="square" rtlCol="0">
            <a:spAutoFit/>
          </a:bodyPr>
          <a:lstStyle/>
          <a:p>
            <a:pPr>
              <a:buFont typeface="Wingdings" pitchFamily="2" charset="2"/>
              <a:buChar char="Ø"/>
            </a:pPr>
            <a:r>
              <a:rPr lang="en-US" sz="2400" b="1" dirty="0" smtClean="0">
                <a:solidFill>
                  <a:schemeClr val="accent2">
                    <a:lumMod val="50000"/>
                  </a:schemeClr>
                </a:solidFill>
                <a:latin typeface="Century Gothic" pitchFamily="34" charset="0"/>
              </a:rPr>
              <a:t>Age spots</a:t>
            </a:r>
          </a:p>
          <a:p>
            <a:endParaRPr lang="en-US" sz="2400" b="1" dirty="0" smtClean="0">
              <a:solidFill>
                <a:schemeClr val="accent2">
                  <a:lumMod val="50000"/>
                </a:schemeClr>
              </a:solidFill>
              <a:latin typeface="Century Gothic" pitchFamily="34" charset="0"/>
            </a:endParaRPr>
          </a:p>
          <a:p>
            <a:pPr>
              <a:buFont typeface="Wingdings" pitchFamily="2" charset="2"/>
              <a:buChar char="Ø"/>
            </a:pPr>
            <a:r>
              <a:rPr lang="en-US" sz="2400" b="1" dirty="0" smtClean="0">
                <a:solidFill>
                  <a:schemeClr val="accent2">
                    <a:lumMod val="50000"/>
                  </a:schemeClr>
                </a:solidFill>
                <a:latin typeface="Century Gothic" pitchFamily="34" charset="0"/>
              </a:rPr>
              <a:t>Autoimmune diseases</a:t>
            </a:r>
          </a:p>
          <a:p>
            <a:endParaRPr lang="en-US" sz="2400" b="1" dirty="0" smtClean="0">
              <a:solidFill>
                <a:schemeClr val="accent2">
                  <a:lumMod val="50000"/>
                </a:schemeClr>
              </a:solidFill>
              <a:latin typeface="Century Gothic" pitchFamily="34" charset="0"/>
            </a:endParaRPr>
          </a:p>
          <a:p>
            <a:pPr>
              <a:buFont typeface="Wingdings" pitchFamily="2" charset="2"/>
              <a:buChar char="Ø"/>
            </a:pPr>
            <a:r>
              <a:rPr lang="en-US" sz="2400" b="1" dirty="0" smtClean="0">
                <a:solidFill>
                  <a:schemeClr val="accent2">
                    <a:lumMod val="50000"/>
                  </a:schemeClr>
                </a:solidFill>
                <a:latin typeface="Century Gothic" pitchFamily="34" charset="0"/>
              </a:rPr>
              <a:t>Cancer (Lymphoma)</a:t>
            </a:r>
          </a:p>
          <a:p>
            <a:pPr>
              <a:buFont typeface="Wingdings" pitchFamily="2" charset="2"/>
              <a:buChar char="Ø"/>
            </a:pPr>
            <a:endParaRPr lang="en-US" sz="2400" b="1" dirty="0">
              <a:solidFill>
                <a:schemeClr val="accent2">
                  <a:lumMod val="50000"/>
                </a:schemeClr>
              </a:solidFill>
              <a:latin typeface="Century Gothic" pitchFamily="34" charset="0"/>
            </a:endParaRPr>
          </a:p>
          <a:p>
            <a:pPr>
              <a:buFont typeface="Wingdings" pitchFamily="2" charset="2"/>
              <a:buChar char="Ø"/>
            </a:pPr>
            <a:r>
              <a:rPr lang="en-US" sz="2400" b="1" dirty="0" smtClean="0">
                <a:solidFill>
                  <a:schemeClr val="accent2">
                    <a:lumMod val="50000"/>
                  </a:schemeClr>
                </a:solidFill>
                <a:latin typeface="Century Gothic" pitchFamily="34" charset="0"/>
              </a:rPr>
              <a:t>Elephantiasis</a:t>
            </a:r>
            <a:endParaRPr lang="en-US" sz="2400" b="1" dirty="0">
              <a:solidFill>
                <a:schemeClr val="accent2">
                  <a:lumMod val="50000"/>
                </a:schemeClr>
              </a:solidFill>
              <a:latin typeface="Century Gothic" pitchFamily="34" charset="0"/>
            </a:endParaRPr>
          </a:p>
        </p:txBody>
      </p:sp>
      <p:pic>
        <p:nvPicPr>
          <p:cNvPr id="7" name="Picture 6" descr="Lymph disease.jpg"/>
          <p:cNvPicPr>
            <a:picLocks noChangeAspect="1"/>
          </p:cNvPicPr>
          <p:nvPr/>
        </p:nvPicPr>
        <p:blipFill>
          <a:blip r:embed="rId2" cstate="print"/>
          <a:stretch>
            <a:fillRect/>
          </a:stretch>
        </p:blipFill>
        <p:spPr>
          <a:xfrm>
            <a:off x="4953000" y="3657600"/>
            <a:ext cx="3352800" cy="2590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8305800" cy="830997"/>
          </a:xfrm>
          <a:prstGeom prst="rect">
            <a:avLst/>
          </a:prstGeom>
          <a:noFill/>
        </p:spPr>
        <p:txBody>
          <a:bodyPr wrap="square" rtlCol="0">
            <a:spAutoFit/>
          </a:bodyPr>
          <a:lstStyle/>
          <a:p>
            <a:pPr algn="ctr"/>
            <a:r>
              <a:rPr lang="en-US" sz="4800" b="1" dirty="0" smtClean="0">
                <a:solidFill>
                  <a:srgbClr val="CC0000"/>
                </a:solidFill>
              </a:rPr>
              <a:t>The Circulatory System</a:t>
            </a:r>
            <a:endParaRPr lang="en-US" sz="4800" b="1" dirty="0">
              <a:solidFill>
                <a:srgbClr val="CC0000"/>
              </a:solidFill>
            </a:endParaRPr>
          </a:p>
        </p:txBody>
      </p:sp>
      <p:sp>
        <p:nvSpPr>
          <p:cNvPr id="3" name="TextBox 2"/>
          <p:cNvSpPr txBox="1"/>
          <p:nvPr/>
        </p:nvSpPr>
        <p:spPr>
          <a:xfrm>
            <a:off x="381000" y="1600200"/>
            <a:ext cx="8458200" cy="400110"/>
          </a:xfrm>
          <a:prstGeom prst="rect">
            <a:avLst/>
          </a:prstGeom>
          <a:noFill/>
        </p:spPr>
        <p:txBody>
          <a:bodyPr wrap="square" rtlCol="0">
            <a:spAutoFit/>
          </a:bodyPr>
          <a:lstStyle/>
          <a:p>
            <a:pPr algn="ctr"/>
            <a:r>
              <a:rPr lang="en-US" sz="2000" b="1" dirty="0" smtClean="0">
                <a:solidFill>
                  <a:srgbClr val="0070C0"/>
                </a:solidFill>
                <a:latin typeface="Century Gothic" pitchFamily="34" charset="0"/>
              </a:rPr>
              <a:t>The Transport system for your Blood—Heart, Arteries, &amp; Veins</a:t>
            </a:r>
            <a:endParaRPr lang="en-US" sz="2000" b="1" dirty="0">
              <a:solidFill>
                <a:srgbClr val="0070C0"/>
              </a:solidFill>
              <a:latin typeface="Century Gothic" pitchFamily="34" charset="0"/>
            </a:endParaRPr>
          </a:p>
        </p:txBody>
      </p:sp>
      <p:sp>
        <p:nvSpPr>
          <p:cNvPr id="4" name="TextBox 3"/>
          <p:cNvSpPr txBox="1"/>
          <p:nvPr/>
        </p:nvSpPr>
        <p:spPr>
          <a:xfrm>
            <a:off x="838200" y="2438400"/>
            <a:ext cx="4343400" cy="1477328"/>
          </a:xfrm>
          <a:prstGeom prst="rect">
            <a:avLst/>
          </a:prstGeom>
          <a:noFill/>
        </p:spPr>
        <p:txBody>
          <a:bodyPr wrap="square" rtlCol="0">
            <a:spAutoFit/>
          </a:bodyPr>
          <a:lstStyle/>
          <a:p>
            <a:r>
              <a:rPr lang="en-US" b="1" dirty="0" smtClean="0"/>
              <a:t>Before you have problems with your circulatory system, (high blood pressure, heart disease) you will have had problems with… </a:t>
            </a:r>
            <a:endParaRPr lang="en-US" b="1" dirty="0"/>
          </a:p>
        </p:txBody>
      </p:sp>
      <p:sp>
        <p:nvSpPr>
          <p:cNvPr id="6" name="TextBox 5"/>
          <p:cNvSpPr txBox="1"/>
          <p:nvPr/>
        </p:nvSpPr>
        <p:spPr>
          <a:xfrm>
            <a:off x="1066800" y="4114799"/>
            <a:ext cx="3657600" cy="1938992"/>
          </a:xfrm>
          <a:prstGeom prst="rect">
            <a:avLst/>
          </a:prstGeom>
          <a:noFill/>
        </p:spPr>
        <p:txBody>
          <a:bodyPr wrap="square" rtlCol="0">
            <a:spAutoFit/>
          </a:bodyPr>
          <a:lstStyle/>
          <a:p>
            <a:pPr>
              <a:buFont typeface="Arial" pitchFamily="34" charset="0"/>
              <a:buChar char="•"/>
            </a:pPr>
            <a:r>
              <a:rPr lang="en-US" sz="2000" b="1" dirty="0" smtClean="0">
                <a:solidFill>
                  <a:srgbClr val="0070C0"/>
                </a:solidFill>
              </a:rPr>
              <a:t>Digestion</a:t>
            </a:r>
          </a:p>
          <a:p>
            <a:endParaRPr lang="en-US" sz="2000" b="1" dirty="0" smtClean="0">
              <a:solidFill>
                <a:srgbClr val="0070C0"/>
              </a:solidFill>
            </a:endParaRPr>
          </a:p>
          <a:p>
            <a:pPr algn="r">
              <a:buFont typeface="Arial" pitchFamily="34" charset="0"/>
              <a:buChar char="•"/>
            </a:pPr>
            <a:r>
              <a:rPr lang="en-US" sz="2000" b="1" dirty="0" smtClean="0">
                <a:solidFill>
                  <a:srgbClr val="0070C0"/>
                </a:solidFill>
              </a:rPr>
              <a:t>Elimination</a:t>
            </a:r>
          </a:p>
          <a:p>
            <a:pPr algn="r">
              <a:buFont typeface="Arial" pitchFamily="34" charset="0"/>
              <a:buChar char="•"/>
            </a:pPr>
            <a:endParaRPr lang="en-US" sz="2000" b="1" dirty="0" smtClean="0">
              <a:solidFill>
                <a:srgbClr val="0070C0"/>
              </a:solidFill>
            </a:endParaRPr>
          </a:p>
          <a:p>
            <a:pPr>
              <a:buFont typeface="Arial" pitchFamily="34" charset="0"/>
              <a:buChar char="•"/>
            </a:pPr>
            <a:endParaRPr lang="en-US" sz="2000" b="1" dirty="0">
              <a:solidFill>
                <a:srgbClr val="0070C0"/>
              </a:solidFill>
            </a:endParaRPr>
          </a:p>
          <a:p>
            <a:pPr>
              <a:buFont typeface="Arial" pitchFamily="34" charset="0"/>
              <a:buChar char="•"/>
            </a:pPr>
            <a:r>
              <a:rPr lang="en-US" sz="2000" b="1" dirty="0" smtClean="0">
                <a:solidFill>
                  <a:srgbClr val="0070C0"/>
                </a:solidFill>
              </a:rPr>
              <a:t>Autointoxication</a:t>
            </a:r>
            <a:endParaRPr lang="en-US" sz="2000" b="1" dirty="0">
              <a:solidFill>
                <a:srgbClr val="0070C0"/>
              </a:solidFill>
            </a:endParaRPr>
          </a:p>
        </p:txBody>
      </p:sp>
      <p:pic>
        <p:nvPicPr>
          <p:cNvPr id="8" name="Picture 10" descr="body1"/>
          <p:cNvPicPr>
            <a:picLocks noChangeAspect="1" noChangeArrowheads="1"/>
          </p:cNvPicPr>
          <p:nvPr/>
        </p:nvPicPr>
        <p:blipFill>
          <a:blip r:embed="rId2" cstate="print"/>
          <a:srcRect/>
          <a:stretch>
            <a:fillRect/>
          </a:stretch>
        </p:blipFill>
        <p:spPr bwMode="auto">
          <a:xfrm>
            <a:off x="5638800" y="1981200"/>
            <a:ext cx="2209800" cy="4572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4724400" cy="2554545"/>
          </a:xfrm>
          <a:prstGeom prst="rect">
            <a:avLst/>
          </a:prstGeom>
          <a:noFill/>
        </p:spPr>
        <p:txBody>
          <a:bodyPr wrap="square" rtlCol="0">
            <a:spAutoFit/>
          </a:bodyPr>
          <a:lstStyle/>
          <a:p>
            <a:r>
              <a:rPr lang="en-US" sz="4000" b="1" dirty="0" smtClean="0">
                <a:solidFill>
                  <a:srgbClr val="0070C0"/>
                </a:solidFill>
              </a:rPr>
              <a:t>What Challenges the Systems of the Body?</a:t>
            </a:r>
            <a:endParaRPr lang="en-US" sz="4000" b="1" dirty="0">
              <a:solidFill>
                <a:srgbClr val="0070C0"/>
              </a:solidFill>
            </a:endParaRPr>
          </a:p>
        </p:txBody>
      </p:sp>
      <p:sp>
        <p:nvSpPr>
          <p:cNvPr id="3" name="TextBox 2"/>
          <p:cNvSpPr txBox="1"/>
          <p:nvPr/>
        </p:nvSpPr>
        <p:spPr>
          <a:xfrm>
            <a:off x="838201" y="3505200"/>
            <a:ext cx="4724399" cy="2677656"/>
          </a:xfrm>
          <a:prstGeom prst="rect">
            <a:avLst/>
          </a:prstGeom>
          <a:noFill/>
        </p:spPr>
        <p:txBody>
          <a:bodyPr wrap="square" rtlCol="0">
            <a:spAutoFit/>
          </a:bodyPr>
          <a:lstStyle/>
          <a:p>
            <a:pPr>
              <a:buFont typeface="Arial" pitchFamily="34" charset="0"/>
              <a:buChar char="•"/>
            </a:pPr>
            <a:r>
              <a:rPr lang="en-US" sz="2800" b="1" dirty="0" smtClean="0">
                <a:solidFill>
                  <a:srgbClr val="993366"/>
                </a:solidFill>
                <a:latin typeface="Century Gothic" pitchFamily="34" charset="0"/>
              </a:rPr>
              <a:t>Poor Nutrition</a:t>
            </a:r>
          </a:p>
          <a:p>
            <a:pPr>
              <a:buFont typeface="Arial" pitchFamily="34" charset="0"/>
              <a:buChar char="•"/>
            </a:pPr>
            <a:endParaRPr lang="en-US" sz="2800" b="1" dirty="0">
              <a:solidFill>
                <a:srgbClr val="993366"/>
              </a:solidFill>
              <a:latin typeface="Century Gothic" pitchFamily="34" charset="0"/>
            </a:endParaRPr>
          </a:p>
          <a:p>
            <a:pPr>
              <a:buFont typeface="Arial" pitchFamily="34" charset="0"/>
              <a:buChar char="•"/>
            </a:pPr>
            <a:r>
              <a:rPr lang="en-US" sz="2800" b="1" dirty="0" smtClean="0">
                <a:solidFill>
                  <a:schemeClr val="accent1">
                    <a:lumMod val="75000"/>
                  </a:schemeClr>
                </a:solidFill>
                <a:latin typeface="Century Gothic" pitchFamily="34" charset="0"/>
              </a:rPr>
              <a:t>Compromised Digestion &amp; Absorption</a:t>
            </a:r>
          </a:p>
          <a:p>
            <a:pPr>
              <a:buFont typeface="Arial" pitchFamily="34" charset="0"/>
              <a:buChar char="•"/>
            </a:pPr>
            <a:endParaRPr lang="en-US" sz="2800" b="1" dirty="0">
              <a:solidFill>
                <a:srgbClr val="993366"/>
              </a:solidFill>
              <a:latin typeface="Century Gothic" pitchFamily="34" charset="0"/>
            </a:endParaRPr>
          </a:p>
          <a:p>
            <a:pPr>
              <a:buFont typeface="Arial" pitchFamily="34" charset="0"/>
              <a:buChar char="•"/>
            </a:pPr>
            <a:r>
              <a:rPr lang="en-US" sz="2800" b="1" dirty="0" smtClean="0">
                <a:solidFill>
                  <a:srgbClr val="993366"/>
                </a:solidFill>
                <a:latin typeface="Century Gothic" pitchFamily="34" charset="0"/>
              </a:rPr>
              <a:t>Free Radical Damage</a:t>
            </a:r>
            <a:endParaRPr lang="en-US" sz="2800" b="1" dirty="0">
              <a:solidFill>
                <a:srgbClr val="993366"/>
              </a:solidFill>
              <a:latin typeface="Century Gothic" pitchFamily="34" charset="0"/>
            </a:endParaRPr>
          </a:p>
        </p:txBody>
      </p:sp>
      <p:sp>
        <p:nvSpPr>
          <p:cNvPr id="4" name="TextBox 3"/>
          <p:cNvSpPr txBox="1"/>
          <p:nvPr/>
        </p:nvSpPr>
        <p:spPr>
          <a:xfrm>
            <a:off x="6705600" y="3124200"/>
            <a:ext cx="184731" cy="369332"/>
          </a:xfrm>
          <a:prstGeom prst="rect">
            <a:avLst/>
          </a:prstGeom>
          <a:noFill/>
        </p:spPr>
        <p:txBody>
          <a:bodyPr wrap="none" rtlCol="0">
            <a:spAutoFit/>
          </a:bodyPr>
          <a:lstStyle/>
          <a:p>
            <a:endParaRPr lang="en-US" dirty="0"/>
          </a:p>
        </p:txBody>
      </p:sp>
      <p:pic>
        <p:nvPicPr>
          <p:cNvPr id="5" name="Picture 10" descr="poster2002"/>
          <p:cNvPicPr>
            <a:picLocks noChangeAspect="1" noChangeArrowheads="1"/>
          </p:cNvPicPr>
          <p:nvPr/>
        </p:nvPicPr>
        <p:blipFill>
          <a:blip r:embed="rId2" cstate="print"/>
          <a:srcRect/>
          <a:stretch>
            <a:fillRect/>
          </a:stretch>
        </p:blipFill>
        <p:spPr bwMode="auto">
          <a:xfrm>
            <a:off x="5486400" y="914400"/>
            <a:ext cx="3352800" cy="5181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2000"/>
            <a:ext cx="8458200" cy="769441"/>
          </a:xfrm>
          <a:prstGeom prst="rect">
            <a:avLst/>
          </a:prstGeom>
          <a:noFill/>
        </p:spPr>
        <p:txBody>
          <a:bodyPr wrap="square" rtlCol="0">
            <a:spAutoFit/>
          </a:bodyPr>
          <a:lstStyle/>
          <a:p>
            <a:pPr algn="ctr"/>
            <a:r>
              <a:rPr lang="en-US" sz="4400" b="1" dirty="0" smtClean="0">
                <a:solidFill>
                  <a:srgbClr val="7030A0"/>
                </a:solidFill>
              </a:rPr>
              <a:t>The Typical Western Diet</a:t>
            </a:r>
            <a:endParaRPr lang="en-US" sz="4400" b="1" dirty="0">
              <a:solidFill>
                <a:srgbClr val="7030A0"/>
              </a:solidFill>
            </a:endParaRPr>
          </a:p>
        </p:txBody>
      </p:sp>
      <p:sp>
        <p:nvSpPr>
          <p:cNvPr id="3" name="TextBox 2"/>
          <p:cNvSpPr txBox="1"/>
          <p:nvPr/>
        </p:nvSpPr>
        <p:spPr>
          <a:xfrm>
            <a:off x="2971800" y="2895600"/>
            <a:ext cx="184731" cy="369332"/>
          </a:xfrm>
          <a:prstGeom prst="rect">
            <a:avLst/>
          </a:prstGeom>
          <a:noFill/>
        </p:spPr>
        <p:txBody>
          <a:bodyPr wrap="none" rtlCol="0">
            <a:spAutoFit/>
          </a:bodyPr>
          <a:lstStyle/>
          <a:p>
            <a:endParaRPr lang="en-US" dirty="0"/>
          </a:p>
        </p:txBody>
      </p:sp>
      <p:pic>
        <p:nvPicPr>
          <p:cNvPr id="4" name="Picture 17" descr="23042262"/>
          <p:cNvPicPr>
            <a:picLocks noChangeAspect="1" noChangeArrowheads="1"/>
          </p:cNvPicPr>
          <p:nvPr/>
        </p:nvPicPr>
        <p:blipFill>
          <a:blip r:embed="rId2" cstate="print"/>
          <a:srcRect/>
          <a:stretch>
            <a:fillRect/>
          </a:stretch>
        </p:blipFill>
        <p:spPr bwMode="auto">
          <a:xfrm>
            <a:off x="457200" y="1676400"/>
            <a:ext cx="2819400" cy="2235200"/>
          </a:xfrm>
          <a:prstGeom prst="rect">
            <a:avLst/>
          </a:prstGeom>
          <a:noFill/>
          <a:ln w="9525">
            <a:noFill/>
            <a:miter lim="800000"/>
            <a:headEnd/>
            <a:tailEnd/>
          </a:ln>
        </p:spPr>
      </p:pic>
      <p:pic>
        <p:nvPicPr>
          <p:cNvPr id="8" name="Picture 7" descr="Krispy Kreme donuts.jpg"/>
          <p:cNvPicPr>
            <a:picLocks noChangeAspect="1"/>
          </p:cNvPicPr>
          <p:nvPr/>
        </p:nvPicPr>
        <p:blipFill>
          <a:blip r:embed="rId3" cstate="print"/>
          <a:stretch>
            <a:fillRect/>
          </a:stretch>
        </p:blipFill>
        <p:spPr>
          <a:xfrm>
            <a:off x="533400" y="3886200"/>
            <a:ext cx="2343150" cy="1952625"/>
          </a:xfrm>
          <a:prstGeom prst="rect">
            <a:avLst/>
          </a:prstGeom>
        </p:spPr>
      </p:pic>
      <p:pic>
        <p:nvPicPr>
          <p:cNvPr id="10" name="Picture 25" descr="22163101"/>
          <p:cNvPicPr>
            <a:picLocks noChangeAspect="1" noChangeArrowheads="1"/>
          </p:cNvPicPr>
          <p:nvPr/>
        </p:nvPicPr>
        <p:blipFill>
          <a:blip r:embed="rId4" cstate="print"/>
          <a:srcRect/>
          <a:stretch>
            <a:fillRect/>
          </a:stretch>
        </p:blipFill>
        <p:spPr bwMode="auto">
          <a:xfrm>
            <a:off x="3276600" y="1524001"/>
            <a:ext cx="2720975" cy="2895600"/>
          </a:xfrm>
          <a:prstGeom prst="rect">
            <a:avLst/>
          </a:prstGeom>
          <a:noFill/>
        </p:spPr>
      </p:pic>
      <p:sp>
        <p:nvSpPr>
          <p:cNvPr id="11" name="TextBox 10"/>
          <p:cNvSpPr txBox="1"/>
          <p:nvPr/>
        </p:nvSpPr>
        <p:spPr>
          <a:xfrm>
            <a:off x="7543800" y="5638800"/>
            <a:ext cx="184731" cy="369332"/>
          </a:xfrm>
          <a:prstGeom prst="rect">
            <a:avLst/>
          </a:prstGeom>
          <a:noFill/>
        </p:spPr>
        <p:txBody>
          <a:bodyPr wrap="none" rtlCol="0">
            <a:spAutoFit/>
          </a:bodyPr>
          <a:lstStyle/>
          <a:p>
            <a:endParaRPr lang="en-US" dirty="0"/>
          </a:p>
        </p:txBody>
      </p:sp>
      <p:pic>
        <p:nvPicPr>
          <p:cNvPr id="13" name="Picture 12" descr="Pizza.jpg"/>
          <p:cNvPicPr>
            <a:picLocks noChangeAspect="1"/>
          </p:cNvPicPr>
          <p:nvPr/>
        </p:nvPicPr>
        <p:blipFill>
          <a:blip r:embed="rId5" cstate="print"/>
          <a:stretch>
            <a:fillRect/>
          </a:stretch>
        </p:blipFill>
        <p:spPr>
          <a:xfrm>
            <a:off x="6553200" y="2133600"/>
            <a:ext cx="1905000" cy="1447800"/>
          </a:xfrm>
          <a:prstGeom prst="rect">
            <a:avLst/>
          </a:prstGeom>
        </p:spPr>
      </p:pic>
      <p:pic>
        <p:nvPicPr>
          <p:cNvPr id="15" name="Picture 14" descr="Cakes.jpg"/>
          <p:cNvPicPr>
            <a:picLocks noChangeAspect="1"/>
          </p:cNvPicPr>
          <p:nvPr/>
        </p:nvPicPr>
        <p:blipFill>
          <a:blip r:embed="rId6" cstate="print"/>
          <a:stretch>
            <a:fillRect/>
          </a:stretch>
        </p:blipFill>
        <p:spPr>
          <a:xfrm>
            <a:off x="6324600" y="4114800"/>
            <a:ext cx="2095500" cy="2095500"/>
          </a:xfrm>
          <a:prstGeom prst="rect">
            <a:avLst/>
          </a:prstGeom>
        </p:spPr>
      </p:pic>
      <p:pic>
        <p:nvPicPr>
          <p:cNvPr id="17" name="Picture 16" descr="starbucks-cup.jpg"/>
          <p:cNvPicPr>
            <a:picLocks noChangeAspect="1"/>
          </p:cNvPicPr>
          <p:nvPr/>
        </p:nvPicPr>
        <p:blipFill>
          <a:blip r:embed="rId7" cstate="print"/>
          <a:stretch>
            <a:fillRect/>
          </a:stretch>
        </p:blipFill>
        <p:spPr>
          <a:xfrm>
            <a:off x="3200400" y="4419600"/>
            <a:ext cx="1752600" cy="1905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609600"/>
            <a:ext cx="6623532" cy="707886"/>
          </a:xfrm>
          <a:prstGeom prst="rect">
            <a:avLst/>
          </a:prstGeom>
          <a:noFill/>
        </p:spPr>
        <p:txBody>
          <a:bodyPr wrap="square" rtlCol="0">
            <a:spAutoFit/>
          </a:bodyPr>
          <a:lstStyle/>
          <a:p>
            <a:pPr algn="ctr"/>
            <a:r>
              <a:rPr lang="en-US" sz="4000" b="1" dirty="0" smtClean="0">
                <a:solidFill>
                  <a:srgbClr val="7030A0"/>
                </a:solidFill>
              </a:rPr>
              <a:t>Western Diet</a:t>
            </a:r>
            <a:endParaRPr lang="en-US" sz="4000" b="1" dirty="0">
              <a:solidFill>
                <a:srgbClr val="7030A0"/>
              </a:solidFill>
            </a:endParaRPr>
          </a:p>
        </p:txBody>
      </p:sp>
      <p:sp>
        <p:nvSpPr>
          <p:cNvPr id="3" name="TextBox 2"/>
          <p:cNvSpPr txBox="1"/>
          <p:nvPr/>
        </p:nvSpPr>
        <p:spPr>
          <a:xfrm>
            <a:off x="685800" y="1752600"/>
            <a:ext cx="3810000" cy="646331"/>
          </a:xfrm>
          <a:prstGeom prst="rect">
            <a:avLst/>
          </a:prstGeom>
          <a:noFill/>
        </p:spPr>
        <p:txBody>
          <a:bodyPr wrap="square" rtlCol="0">
            <a:spAutoFit/>
          </a:bodyPr>
          <a:lstStyle/>
          <a:p>
            <a:r>
              <a:rPr lang="en-US" b="1" dirty="0" smtClean="0">
                <a:solidFill>
                  <a:schemeClr val="accent1">
                    <a:lumMod val="50000"/>
                  </a:schemeClr>
                </a:solidFill>
              </a:rPr>
              <a:t>Refined Food– </a:t>
            </a:r>
          </a:p>
          <a:p>
            <a:r>
              <a:rPr lang="en-US" b="1" dirty="0" smtClean="0">
                <a:solidFill>
                  <a:schemeClr val="accent1">
                    <a:lumMod val="50000"/>
                  </a:schemeClr>
                </a:solidFill>
              </a:rPr>
              <a:t>white flour &amp; sugar—0 fiber </a:t>
            </a:r>
            <a:endParaRPr lang="en-US" b="1" dirty="0">
              <a:solidFill>
                <a:schemeClr val="accent1">
                  <a:lumMod val="50000"/>
                </a:schemeClr>
              </a:solidFill>
            </a:endParaRPr>
          </a:p>
        </p:txBody>
      </p:sp>
      <p:sp>
        <p:nvSpPr>
          <p:cNvPr id="5" name="TextBox 4"/>
          <p:cNvSpPr txBox="1"/>
          <p:nvPr/>
        </p:nvSpPr>
        <p:spPr>
          <a:xfrm>
            <a:off x="685800" y="2667000"/>
            <a:ext cx="4366901" cy="646331"/>
          </a:xfrm>
          <a:prstGeom prst="rect">
            <a:avLst/>
          </a:prstGeom>
          <a:noFill/>
        </p:spPr>
        <p:txBody>
          <a:bodyPr wrap="none" rtlCol="0">
            <a:spAutoFit/>
          </a:bodyPr>
          <a:lstStyle/>
          <a:p>
            <a:r>
              <a:rPr lang="en-US" b="1" dirty="0" smtClean="0">
                <a:solidFill>
                  <a:schemeClr val="accent1">
                    <a:lumMod val="50000"/>
                  </a:schemeClr>
                </a:solidFill>
              </a:rPr>
              <a:t>Hydrogenated Oil-</a:t>
            </a:r>
          </a:p>
          <a:p>
            <a:r>
              <a:rPr lang="en-US" b="1" dirty="0" smtClean="0">
                <a:solidFill>
                  <a:schemeClr val="accent1">
                    <a:lumMod val="50000"/>
                  </a:schemeClr>
                </a:solidFill>
              </a:rPr>
              <a:t>Fake fat—causes arterial lesions</a:t>
            </a:r>
            <a:endParaRPr lang="en-US" b="1" dirty="0">
              <a:solidFill>
                <a:schemeClr val="accent1">
                  <a:lumMod val="50000"/>
                </a:schemeClr>
              </a:solidFill>
            </a:endParaRPr>
          </a:p>
        </p:txBody>
      </p:sp>
      <p:sp>
        <p:nvSpPr>
          <p:cNvPr id="7" name="TextBox 6"/>
          <p:cNvSpPr txBox="1"/>
          <p:nvPr/>
        </p:nvSpPr>
        <p:spPr>
          <a:xfrm>
            <a:off x="685800" y="3657600"/>
            <a:ext cx="3429000" cy="923330"/>
          </a:xfrm>
          <a:prstGeom prst="rect">
            <a:avLst/>
          </a:prstGeom>
          <a:noFill/>
        </p:spPr>
        <p:txBody>
          <a:bodyPr wrap="square" rtlCol="0">
            <a:spAutoFit/>
          </a:bodyPr>
          <a:lstStyle/>
          <a:p>
            <a:r>
              <a:rPr lang="en-US" b="1" dirty="0" smtClean="0">
                <a:solidFill>
                  <a:schemeClr val="accent1">
                    <a:lumMod val="50000"/>
                  </a:schemeClr>
                </a:solidFill>
              </a:rPr>
              <a:t>Coffee-</a:t>
            </a:r>
          </a:p>
          <a:p>
            <a:r>
              <a:rPr lang="en-US" b="1" dirty="0" smtClean="0">
                <a:solidFill>
                  <a:schemeClr val="accent1">
                    <a:lumMod val="50000"/>
                  </a:schemeClr>
                </a:solidFill>
              </a:rPr>
              <a:t>Acidifying, destroys good bacteria</a:t>
            </a:r>
            <a:endParaRPr lang="en-US" b="1" dirty="0">
              <a:solidFill>
                <a:schemeClr val="accent1">
                  <a:lumMod val="50000"/>
                </a:schemeClr>
              </a:solidFill>
            </a:endParaRPr>
          </a:p>
        </p:txBody>
      </p:sp>
      <p:sp>
        <p:nvSpPr>
          <p:cNvPr id="8" name="TextBox 7"/>
          <p:cNvSpPr txBox="1"/>
          <p:nvPr/>
        </p:nvSpPr>
        <p:spPr>
          <a:xfrm>
            <a:off x="685800" y="4876800"/>
            <a:ext cx="3657600" cy="923330"/>
          </a:xfrm>
          <a:prstGeom prst="rect">
            <a:avLst/>
          </a:prstGeom>
          <a:noFill/>
        </p:spPr>
        <p:txBody>
          <a:bodyPr wrap="square" rtlCol="0">
            <a:spAutoFit/>
          </a:bodyPr>
          <a:lstStyle/>
          <a:p>
            <a:r>
              <a:rPr lang="en-US" b="1" dirty="0" smtClean="0">
                <a:solidFill>
                  <a:schemeClr val="accent1">
                    <a:lumMod val="50000"/>
                  </a:schemeClr>
                </a:solidFill>
              </a:rPr>
              <a:t>Sugar-</a:t>
            </a:r>
          </a:p>
          <a:p>
            <a:r>
              <a:rPr lang="en-US" b="1" dirty="0" smtClean="0">
                <a:solidFill>
                  <a:schemeClr val="accent1">
                    <a:lumMod val="50000"/>
                  </a:schemeClr>
                </a:solidFill>
              </a:rPr>
              <a:t>Destroys B-Vitamins, acidifies blood chemistry</a:t>
            </a:r>
            <a:endParaRPr lang="en-US" b="1" dirty="0">
              <a:solidFill>
                <a:schemeClr val="accent1">
                  <a:lumMod val="50000"/>
                </a:schemeClr>
              </a:solidFill>
            </a:endParaRPr>
          </a:p>
        </p:txBody>
      </p:sp>
      <p:sp>
        <p:nvSpPr>
          <p:cNvPr id="9" name="TextBox 8"/>
          <p:cNvSpPr txBox="1"/>
          <p:nvPr/>
        </p:nvSpPr>
        <p:spPr>
          <a:xfrm>
            <a:off x="6705600" y="3276600"/>
            <a:ext cx="184731" cy="369332"/>
          </a:xfrm>
          <a:prstGeom prst="rect">
            <a:avLst/>
          </a:prstGeom>
          <a:noFill/>
        </p:spPr>
        <p:txBody>
          <a:bodyPr wrap="none" rtlCol="0">
            <a:spAutoFit/>
          </a:bodyPr>
          <a:lstStyle/>
          <a:p>
            <a:endParaRPr lang="en-US" dirty="0"/>
          </a:p>
        </p:txBody>
      </p:sp>
      <p:pic>
        <p:nvPicPr>
          <p:cNvPr id="10" name="Picture 5" descr="23426304"/>
          <p:cNvPicPr>
            <a:picLocks noChangeAspect="1" noChangeArrowheads="1"/>
          </p:cNvPicPr>
          <p:nvPr/>
        </p:nvPicPr>
        <p:blipFill>
          <a:blip r:embed="rId2" cstate="print">
            <a:clrChange>
              <a:clrFrom>
                <a:srgbClr val="FAFAFA"/>
              </a:clrFrom>
              <a:clrTo>
                <a:srgbClr val="FAFAFA">
                  <a:alpha val="0"/>
                </a:srgbClr>
              </a:clrTo>
            </a:clrChange>
          </a:blip>
          <a:srcRect/>
          <a:stretch>
            <a:fillRect/>
          </a:stretch>
        </p:blipFill>
        <p:spPr bwMode="auto">
          <a:xfrm>
            <a:off x="4876800" y="1066800"/>
            <a:ext cx="3810000" cy="4267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381000"/>
            <a:ext cx="4330032" cy="769441"/>
          </a:xfrm>
          <a:prstGeom prst="rect">
            <a:avLst/>
          </a:prstGeom>
          <a:noFill/>
        </p:spPr>
        <p:txBody>
          <a:bodyPr wrap="none" rtlCol="0">
            <a:spAutoFit/>
          </a:bodyPr>
          <a:lstStyle/>
          <a:p>
            <a:pPr algn="ctr"/>
            <a:r>
              <a:rPr lang="en-US" sz="4400" b="1" dirty="0" smtClean="0">
                <a:solidFill>
                  <a:srgbClr val="7030A0"/>
                </a:solidFill>
              </a:rPr>
              <a:t>Western Diet</a:t>
            </a:r>
            <a:endParaRPr lang="en-US" sz="4400" b="1" dirty="0">
              <a:solidFill>
                <a:srgbClr val="7030A0"/>
              </a:solidFill>
            </a:endParaRPr>
          </a:p>
        </p:txBody>
      </p:sp>
      <p:sp>
        <p:nvSpPr>
          <p:cNvPr id="3" name="TextBox 2"/>
          <p:cNvSpPr txBox="1"/>
          <p:nvPr/>
        </p:nvSpPr>
        <p:spPr>
          <a:xfrm>
            <a:off x="457200" y="1219200"/>
            <a:ext cx="3886199" cy="1200329"/>
          </a:xfrm>
          <a:prstGeom prst="rect">
            <a:avLst/>
          </a:prstGeom>
          <a:noFill/>
        </p:spPr>
        <p:txBody>
          <a:bodyPr wrap="square" rtlCol="0">
            <a:spAutoFit/>
          </a:bodyPr>
          <a:lstStyle/>
          <a:p>
            <a:r>
              <a:rPr lang="en-US" b="1" dirty="0" smtClean="0">
                <a:solidFill>
                  <a:schemeClr val="accent1">
                    <a:lumMod val="50000"/>
                  </a:schemeClr>
                </a:solidFill>
              </a:rPr>
              <a:t>High Fructose </a:t>
            </a:r>
            <a:r>
              <a:rPr lang="en-US" b="1" dirty="0">
                <a:solidFill>
                  <a:schemeClr val="accent1">
                    <a:lumMod val="50000"/>
                  </a:schemeClr>
                </a:solidFill>
              </a:rPr>
              <a:t>C</a:t>
            </a:r>
            <a:r>
              <a:rPr lang="en-US" b="1" dirty="0" smtClean="0">
                <a:solidFill>
                  <a:schemeClr val="accent1">
                    <a:lumMod val="50000"/>
                  </a:schemeClr>
                </a:solidFill>
              </a:rPr>
              <a:t>orn Syrup-</a:t>
            </a:r>
          </a:p>
          <a:p>
            <a:r>
              <a:rPr lang="en-US" b="1" dirty="0" smtClean="0">
                <a:solidFill>
                  <a:schemeClr val="accent1">
                    <a:lumMod val="50000"/>
                  </a:schemeClr>
                </a:solidFill>
              </a:rPr>
              <a:t>found in everything…&amp; goodies like Phosphoric </a:t>
            </a:r>
          </a:p>
          <a:p>
            <a:r>
              <a:rPr lang="en-US" b="1" dirty="0" smtClean="0">
                <a:solidFill>
                  <a:schemeClr val="accent1">
                    <a:lumMod val="50000"/>
                  </a:schemeClr>
                </a:solidFill>
              </a:rPr>
              <a:t>Acid in soda… </a:t>
            </a:r>
            <a:endParaRPr lang="en-US" b="1" dirty="0">
              <a:solidFill>
                <a:schemeClr val="accent1">
                  <a:lumMod val="50000"/>
                </a:schemeClr>
              </a:solidFill>
            </a:endParaRPr>
          </a:p>
        </p:txBody>
      </p:sp>
      <p:sp>
        <p:nvSpPr>
          <p:cNvPr id="4" name="TextBox 3"/>
          <p:cNvSpPr txBox="1"/>
          <p:nvPr/>
        </p:nvSpPr>
        <p:spPr>
          <a:xfrm>
            <a:off x="4191000" y="2362200"/>
            <a:ext cx="1771639" cy="369332"/>
          </a:xfrm>
          <a:prstGeom prst="rect">
            <a:avLst/>
          </a:prstGeom>
          <a:noFill/>
        </p:spPr>
        <p:txBody>
          <a:bodyPr wrap="none" rtlCol="0">
            <a:spAutoFit/>
          </a:bodyPr>
          <a:lstStyle/>
          <a:p>
            <a:r>
              <a:rPr lang="en-US" b="1" dirty="0" smtClean="0">
                <a:solidFill>
                  <a:schemeClr val="accent1">
                    <a:lumMod val="50000"/>
                  </a:schemeClr>
                </a:solidFill>
              </a:rPr>
              <a:t>Fast Food---</a:t>
            </a:r>
            <a:endParaRPr lang="en-US" b="1" dirty="0">
              <a:solidFill>
                <a:schemeClr val="accent1">
                  <a:lumMod val="50000"/>
                </a:schemeClr>
              </a:solidFill>
            </a:endParaRPr>
          </a:p>
        </p:txBody>
      </p:sp>
      <p:sp>
        <p:nvSpPr>
          <p:cNvPr id="5" name="TextBox 4"/>
          <p:cNvSpPr txBox="1"/>
          <p:nvPr/>
        </p:nvSpPr>
        <p:spPr>
          <a:xfrm>
            <a:off x="5791200" y="4343400"/>
            <a:ext cx="2590800" cy="923330"/>
          </a:xfrm>
          <a:prstGeom prst="rect">
            <a:avLst/>
          </a:prstGeom>
          <a:noFill/>
        </p:spPr>
        <p:txBody>
          <a:bodyPr wrap="square" rtlCol="0">
            <a:spAutoFit/>
          </a:bodyPr>
          <a:lstStyle/>
          <a:p>
            <a:r>
              <a:rPr lang="en-US" b="1" dirty="0" smtClean="0">
                <a:solidFill>
                  <a:schemeClr val="accent1">
                    <a:lumMod val="50000"/>
                  </a:schemeClr>
                </a:solidFill>
              </a:rPr>
              <a:t>---Canned Food-</a:t>
            </a:r>
          </a:p>
          <a:p>
            <a:r>
              <a:rPr lang="en-US" b="1" dirty="0" smtClean="0">
                <a:solidFill>
                  <a:schemeClr val="accent1">
                    <a:lumMod val="50000"/>
                  </a:schemeClr>
                </a:solidFill>
              </a:rPr>
              <a:t>   Loaded with salt     &amp; preservatives</a:t>
            </a:r>
            <a:endParaRPr lang="en-US" b="1" dirty="0">
              <a:solidFill>
                <a:schemeClr val="accent1">
                  <a:lumMod val="50000"/>
                </a:schemeClr>
              </a:solidFill>
            </a:endParaRPr>
          </a:p>
        </p:txBody>
      </p:sp>
      <p:sp>
        <p:nvSpPr>
          <p:cNvPr id="6" name="TextBox 5"/>
          <p:cNvSpPr txBox="1"/>
          <p:nvPr/>
        </p:nvSpPr>
        <p:spPr>
          <a:xfrm>
            <a:off x="3505200" y="5867400"/>
            <a:ext cx="3114955" cy="369332"/>
          </a:xfrm>
          <a:prstGeom prst="rect">
            <a:avLst/>
          </a:prstGeom>
          <a:noFill/>
        </p:spPr>
        <p:txBody>
          <a:bodyPr wrap="none" rtlCol="0">
            <a:spAutoFit/>
          </a:bodyPr>
          <a:lstStyle/>
          <a:p>
            <a:r>
              <a:rPr lang="en-US" b="1" dirty="0" smtClean="0">
                <a:solidFill>
                  <a:schemeClr val="accent1">
                    <a:lumMod val="50000"/>
                  </a:schemeClr>
                </a:solidFill>
              </a:rPr>
              <a:t>--Artificial Sweeteners</a:t>
            </a:r>
            <a:endParaRPr lang="en-US" b="1" dirty="0">
              <a:solidFill>
                <a:schemeClr val="accent1">
                  <a:lumMod val="50000"/>
                </a:schemeClr>
              </a:solidFill>
            </a:endParaRPr>
          </a:p>
        </p:txBody>
      </p:sp>
      <p:sp>
        <p:nvSpPr>
          <p:cNvPr id="7" name="TextBox 6"/>
          <p:cNvSpPr txBox="1"/>
          <p:nvPr/>
        </p:nvSpPr>
        <p:spPr>
          <a:xfrm>
            <a:off x="6629400" y="2286000"/>
            <a:ext cx="184731" cy="369332"/>
          </a:xfrm>
          <a:prstGeom prst="rect">
            <a:avLst/>
          </a:prstGeom>
          <a:noFill/>
        </p:spPr>
        <p:txBody>
          <a:bodyPr wrap="none" rtlCol="0">
            <a:spAutoFit/>
          </a:bodyPr>
          <a:lstStyle/>
          <a:p>
            <a:endParaRPr lang="en-US" dirty="0"/>
          </a:p>
        </p:txBody>
      </p:sp>
      <p:pic>
        <p:nvPicPr>
          <p:cNvPr id="8" name="Picture 7" descr="CokeCan.jpg"/>
          <p:cNvPicPr>
            <a:picLocks noChangeAspect="1"/>
          </p:cNvPicPr>
          <p:nvPr/>
        </p:nvPicPr>
        <p:blipFill>
          <a:blip r:embed="rId2" cstate="print"/>
          <a:stretch>
            <a:fillRect/>
          </a:stretch>
        </p:blipFill>
        <p:spPr>
          <a:xfrm>
            <a:off x="1066800" y="2590800"/>
            <a:ext cx="2209800" cy="2209800"/>
          </a:xfrm>
          <a:prstGeom prst="rect">
            <a:avLst/>
          </a:prstGeom>
        </p:spPr>
      </p:pic>
      <p:sp>
        <p:nvSpPr>
          <p:cNvPr id="10" name="TextBox 9"/>
          <p:cNvSpPr txBox="1"/>
          <p:nvPr/>
        </p:nvSpPr>
        <p:spPr>
          <a:xfrm>
            <a:off x="5715000" y="3048000"/>
            <a:ext cx="184731" cy="369332"/>
          </a:xfrm>
          <a:prstGeom prst="rect">
            <a:avLst/>
          </a:prstGeom>
          <a:noFill/>
        </p:spPr>
        <p:txBody>
          <a:bodyPr wrap="none" rtlCol="0">
            <a:spAutoFit/>
          </a:bodyPr>
          <a:lstStyle/>
          <a:p>
            <a:endParaRPr lang="en-US" dirty="0"/>
          </a:p>
        </p:txBody>
      </p:sp>
      <p:pic>
        <p:nvPicPr>
          <p:cNvPr id="11" name="Picture 25" descr="22163101"/>
          <p:cNvPicPr>
            <a:picLocks noChangeAspect="1" noChangeArrowheads="1"/>
          </p:cNvPicPr>
          <p:nvPr/>
        </p:nvPicPr>
        <p:blipFill>
          <a:blip r:embed="rId3" cstate="print"/>
          <a:srcRect/>
          <a:stretch>
            <a:fillRect/>
          </a:stretch>
        </p:blipFill>
        <p:spPr bwMode="auto">
          <a:xfrm>
            <a:off x="5867400" y="1066800"/>
            <a:ext cx="2644775" cy="2438400"/>
          </a:xfrm>
          <a:prstGeom prst="rect">
            <a:avLst/>
          </a:prstGeom>
          <a:noFill/>
          <a:ln w="9525">
            <a:noFill/>
            <a:miter lim="800000"/>
            <a:headEnd/>
            <a:tailEnd/>
          </a:ln>
        </p:spPr>
      </p:pic>
      <p:pic>
        <p:nvPicPr>
          <p:cNvPr id="13" name="Picture 32" descr="22921958"/>
          <p:cNvPicPr>
            <a:picLocks noChangeAspect="1" noChangeArrowheads="1"/>
          </p:cNvPicPr>
          <p:nvPr/>
        </p:nvPicPr>
        <p:blipFill>
          <a:blip r:embed="rId4" cstate="print"/>
          <a:srcRect/>
          <a:stretch>
            <a:fillRect/>
          </a:stretch>
        </p:blipFill>
        <p:spPr bwMode="auto">
          <a:xfrm>
            <a:off x="4038600" y="3505200"/>
            <a:ext cx="1752600" cy="1747838"/>
          </a:xfrm>
          <a:prstGeom prst="rect">
            <a:avLst/>
          </a:prstGeom>
          <a:noFill/>
          <a:ln w="9525">
            <a:noFill/>
            <a:miter lim="800000"/>
            <a:headEnd/>
            <a:tailEnd/>
          </a:ln>
        </p:spPr>
      </p:pic>
      <p:sp>
        <p:nvSpPr>
          <p:cNvPr id="14" name="TextBox 13"/>
          <p:cNvSpPr txBox="1"/>
          <p:nvPr/>
        </p:nvSpPr>
        <p:spPr>
          <a:xfrm>
            <a:off x="5562600" y="5867400"/>
            <a:ext cx="184731" cy="369332"/>
          </a:xfrm>
          <a:prstGeom prst="rect">
            <a:avLst/>
          </a:prstGeom>
          <a:noFill/>
        </p:spPr>
        <p:txBody>
          <a:bodyPr wrap="none" rtlCol="0">
            <a:spAutoFit/>
          </a:bodyPr>
          <a:lstStyle/>
          <a:p>
            <a:endParaRPr lang="en-US" dirty="0"/>
          </a:p>
        </p:txBody>
      </p:sp>
      <p:pic>
        <p:nvPicPr>
          <p:cNvPr id="15" name="Picture 14" descr="nutrasweet logo.bmp"/>
          <p:cNvPicPr>
            <a:picLocks noChangeAspect="1"/>
          </p:cNvPicPr>
          <p:nvPr/>
        </p:nvPicPr>
        <p:blipFill>
          <a:blip r:embed="rId5" cstate="print"/>
          <a:stretch>
            <a:fillRect/>
          </a:stretch>
        </p:blipFill>
        <p:spPr>
          <a:xfrm>
            <a:off x="2438400" y="5562600"/>
            <a:ext cx="1142857" cy="838095"/>
          </a:xfrm>
          <a:prstGeom prst="rect">
            <a:avLst/>
          </a:prstGeom>
        </p:spPr>
      </p:pic>
      <p:pic>
        <p:nvPicPr>
          <p:cNvPr id="17" name="Picture 35" descr="514257"/>
          <p:cNvPicPr>
            <a:picLocks noChangeAspect="1" noChangeArrowheads="1"/>
          </p:cNvPicPr>
          <p:nvPr/>
        </p:nvPicPr>
        <p:blipFill>
          <a:blip r:embed="rId6" cstate="print"/>
          <a:srcRect/>
          <a:stretch>
            <a:fillRect/>
          </a:stretch>
        </p:blipFill>
        <p:spPr bwMode="auto">
          <a:xfrm>
            <a:off x="609600" y="4953000"/>
            <a:ext cx="1676400" cy="1447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8077200" cy="1323439"/>
          </a:xfrm>
          <a:prstGeom prst="rect">
            <a:avLst/>
          </a:prstGeom>
          <a:noFill/>
        </p:spPr>
        <p:txBody>
          <a:bodyPr wrap="square" rtlCol="0">
            <a:spAutoFit/>
          </a:bodyPr>
          <a:lstStyle/>
          <a:p>
            <a:pPr algn="ctr"/>
            <a:r>
              <a:rPr lang="en-US" sz="4000" dirty="0" smtClean="0">
                <a:solidFill>
                  <a:srgbClr val="990000"/>
                </a:solidFill>
                <a:latin typeface="Century Gothic" pitchFamily="34" charset="0"/>
              </a:rPr>
              <a:t>Possible Symptoms</a:t>
            </a:r>
            <a:br>
              <a:rPr lang="en-US" sz="4000" dirty="0" smtClean="0">
                <a:solidFill>
                  <a:srgbClr val="990000"/>
                </a:solidFill>
                <a:latin typeface="Century Gothic" pitchFamily="34" charset="0"/>
              </a:rPr>
            </a:br>
            <a:r>
              <a:rPr lang="en-US" sz="4000" dirty="0" smtClean="0">
                <a:solidFill>
                  <a:srgbClr val="990000"/>
                </a:solidFill>
                <a:latin typeface="Century Gothic" pitchFamily="34" charset="0"/>
              </a:rPr>
              <a:t>of an Unhealthy Colon &amp; Liver</a:t>
            </a:r>
            <a:endParaRPr lang="en-US" sz="4000" dirty="0">
              <a:solidFill>
                <a:srgbClr val="990000"/>
              </a:solidFill>
            </a:endParaRPr>
          </a:p>
        </p:txBody>
      </p:sp>
      <p:sp>
        <p:nvSpPr>
          <p:cNvPr id="3" name="TextBox 2"/>
          <p:cNvSpPr txBox="1"/>
          <p:nvPr/>
        </p:nvSpPr>
        <p:spPr>
          <a:xfrm>
            <a:off x="685801" y="2057400"/>
            <a:ext cx="3352800" cy="4745915"/>
          </a:xfrm>
          <a:prstGeom prst="rect">
            <a:avLst/>
          </a:prstGeom>
          <a:noFill/>
        </p:spPr>
        <p:txBody>
          <a:bodyPr wrap="square" rtlCol="0">
            <a:spAutoFit/>
          </a:bodyPr>
          <a:lstStyle/>
          <a:p>
            <a:pPr marL="395288" indent="-395288" defTabSz="1055688">
              <a:lnSpc>
                <a:spcPct val="80000"/>
              </a:lnSpc>
            </a:pPr>
            <a:r>
              <a:rPr lang="en-US" b="1" dirty="0" smtClean="0">
                <a:solidFill>
                  <a:schemeClr val="tx2"/>
                </a:solidFill>
                <a:latin typeface="Century Gothic" pitchFamily="34" charset="0"/>
              </a:rPr>
              <a:t>Headaches</a:t>
            </a:r>
          </a:p>
          <a:p>
            <a:pPr marL="395288" indent="-395288" defTabSz="1055688">
              <a:lnSpc>
                <a:spcPct val="80000"/>
              </a:lnSpc>
            </a:pPr>
            <a:endParaRPr lang="en-US" b="1" dirty="0" smtClean="0">
              <a:solidFill>
                <a:schemeClr val="tx2"/>
              </a:solidFill>
              <a:latin typeface="Century Gothic" pitchFamily="34" charset="0"/>
            </a:endParaRPr>
          </a:p>
          <a:p>
            <a:pPr marL="395288" indent="-395288" defTabSz="1055688">
              <a:lnSpc>
                <a:spcPct val="80000"/>
              </a:lnSpc>
            </a:pPr>
            <a:r>
              <a:rPr lang="en-US" b="1" dirty="0" smtClean="0">
                <a:solidFill>
                  <a:schemeClr val="tx2"/>
                </a:solidFill>
                <a:latin typeface="Century Gothic" pitchFamily="34" charset="0"/>
              </a:rPr>
              <a:t>Fatigue &amp; Dizziness</a:t>
            </a:r>
          </a:p>
          <a:p>
            <a:pPr marL="395288" indent="-395288" defTabSz="1055688">
              <a:lnSpc>
                <a:spcPct val="80000"/>
              </a:lnSpc>
            </a:pPr>
            <a:endParaRPr lang="en-US" b="1" dirty="0" smtClean="0">
              <a:solidFill>
                <a:schemeClr val="tx2"/>
              </a:solidFill>
              <a:latin typeface="Century Gothic" pitchFamily="34" charset="0"/>
            </a:endParaRPr>
          </a:p>
          <a:p>
            <a:pPr marL="395288" indent="-395288" defTabSz="1055688">
              <a:lnSpc>
                <a:spcPct val="80000"/>
              </a:lnSpc>
            </a:pPr>
            <a:r>
              <a:rPr lang="en-US" b="1" dirty="0" smtClean="0">
                <a:solidFill>
                  <a:schemeClr val="tx2"/>
                </a:solidFill>
                <a:latin typeface="Century Gothic" pitchFamily="34" charset="0"/>
              </a:rPr>
              <a:t>Skin Disorders (eczema, psoriasis, acne)</a:t>
            </a:r>
          </a:p>
          <a:p>
            <a:pPr marL="395288" indent="-395288" defTabSz="1055688">
              <a:lnSpc>
                <a:spcPct val="80000"/>
              </a:lnSpc>
            </a:pPr>
            <a:endParaRPr lang="en-US" b="1" dirty="0" smtClean="0">
              <a:solidFill>
                <a:schemeClr val="tx2"/>
              </a:solidFill>
              <a:latin typeface="Century Gothic" pitchFamily="34" charset="0"/>
            </a:endParaRPr>
          </a:p>
          <a:p>
            <a:pPr marL="395288" indent="-395288" defTabSz="1055688">
              <a:lnSpc>
                <a:spcPct val="80000"/>
              </a:lnSpc>
            </a:pPr>
            <a:r>
              <a:rPr lang="en-US" b="1" dirty="0" smtClean="0">
                <a:solidFill>
                  <a:schemeClr val="tx2"/>
                </a:solidFill>
                <a:latin typeface="Century Gothic" pitchFamily="34" charset="0"/>
              </a:rPr>
              <a:t>Body Odor &amp; Bad Breath</a:t>
            </a:r>
          </a:p>
          <a:p>
            <a:pPr marL="395288" indent="-395288" defTabSz="1055688">
              <a:lnSpc>
                <a:spcPct val="80000"/>
              </a:lnSpc>
            </a:pPr>
            <a:endParaRPr lang="en-US" b="1" dirty="0" smtClean="0">
              <a:solidFill>
                <a:schemeClr val="tx2"/>
              </a:solidFill>
              <a:latin typeface="Century Gothic" pitchFamily="34" charset="0"/>
            </a:endParaRPr>
          </a:p>
          <a:p>
            <a:pPr marL="395288" indent="-395288" defTabSz="1055688">
              <a:lnSpc>
                <a:spcPct val="80000"/>
              </a:lnSpc>
              <a:spcBef>
                <a:spcPct val="20000"/>
              </a:spcBef>
            </a:pPr>
            <a:r>
              <a:rPr lang="en-US" b="1" dirty="0" smtClean="0">
                <a:solidFill>
                  <a:schemeClr val="tx2"/>
                </a:solidFill>
                <a:latin typeface="Century Gothic" pitchFamily="34" charset="0"/>
              </a:rPr>
              <a:t>Difficulty Sleeping</a:t>
            </a:r>
          </a:p>
          <a:p>
            <a:pPr marL="395288" indent="-395288" defTabSz="1055688">
              <a:lnSpc>
                <a:spcPct val="80000"/>
              </a:lnSpc>
              <a:spcBef>
                <a:spcPct val="20000"/>
              </a:spcBef>
            </a:pPr>
            <a:r>
              <a:rPr lang="en-US" b="1" dirty="0" smtClean="0">
                <a:solidFill>
                  <a:schemeClr val="tx2"/>
                </a:solidFill>
                <a:latin typeface="Century Gothic" pitchFamily="34" charset="0"/>
              </a:rPr>
              <a:t>Hangover Feeling in the Morning</a:t>
            </a:r>
          </a:p>
          <a:p>
            <a:pPr marL="395288" indent="-395288" defTabSz="1055688">
              <a:lnSpc>
                <a:spcPct val="80000"/>
              </a:lnSpc>
              <a:spcBef>
                <a:spcPct val="20000"/>
              </a:spcBef>
            </a:pPr>
            <a:endParaRPr lang="en-US" b="1" dirty="0" smtClean="0">
              <a:solidFill>
                <a:schemeClr val="tx2"/>
              </a:solidFill>
              <a:latin typeface="Century Gothic" pitchFamily="34" charset="0"/>
            </a:endParaRPr>
          </a:p>
          <a:p>
            <a:pPr marL="395288" indent="-395288" defTabSz="1055688">
              <a:lnSpc>
                <a:spcPct val="80000"/>
              </a:lnSpc>
              <a:spcBef>
                <a:spcPct val="20000"/>
              </a:spcBef>
            </a:pPr>
            <a:r>
              <a:rPr lang="en-US" b="1" dirty="0" smtClean="0">
                <a:solidFill>
                  <a:schemeClr val="tx2"/>
                </a:solidFill>
                <a:latin typeface="Century Gothic" pitchFamily="34" charset="0"/>
              </a:rPr>
              <a:t>Swelling/Edema</a:t>
            </a:r>
          </a:p>
          <a:p>
            <a:pPr marL="395288" indent="-395288" defTabSz="1055688">
              <a:lnSpc>
                <a:spcPct val="80000"/>
              </a:lnSpc>
              <a:spcBef>
                <a:spcPct val="20000"/>
              </a:spcBef>
              <a:buFontTx/>
              <a:buChar char="•"/>
            </a:pPr>
            <a:endParaRPr lang="en-US" b="1" dirty="0" smtClean="0">
              <a:solidFill>
                <a:schemeClr val="tx2"/>
              </a:solidFill>
              <a:latin typeface="Century Gothic" pitchFamily="34" charset="0"/>
            </a:endParaRPr>
          </a:p>
          <a:p>
            <a:pPr marL="395288" indent="-395288" defTabSz="1055688">
              <a:lnSpc>
                <a:spcPct val="80000"/>
              </a:lnSpc>
              <a:spcBef>
                <a:spcPct val="20000"/>
              </a:spcBef>
            </a:pPr>
            <a:r>
              <a:rPr lang="en-US" b="1" dirty="0" smtClean="0">
                <a:solidFill>
                  <a:schemeClr val="tx2"/>
                </a:solidFill>
                <a:latin typeface="Century Gothic" pitchFamily="34" charset="0"/>
              </a:rPr>
              <a:t>Tenderness Under the Rib</a:t>
            </a:r>
          </a:p>
          <a:p>
            <a:pPr marL="395288" indent="-395288" defTabSz="1055688">
              <a:lnSpc>
                <a:spcPct val="80000"/>
              </a:lnSpc>
              <a:spcBef>
                <a:spcPct val="20000"/>
              </a:spcBef>
            </a:pPr>
            <a:r>
              <a:rPr lang="en-US" b="1" dirty="0" smtClean="0">
                <a:solidFill>
                  <a:schemeClr val="tx2"/>
                </a:solidFill>
                <a:latin typeface="Century Gothic" pitchFamily="34" charset="0"/>
              </a:rPr>
              <a:t>Cage</a:t>
            </a:r>
          </a:p>
          <a:p>
            <a:pPr marL="395288" indent="-395288" defTabSz="1055688">
              <a:lnSpc>
                <a:spcPct val="80000"/>
              </a:lnSpc>
              <a:spcBef>
                <a:spcPct val="20000"/>
              </a:spcBef>
            </a:pPr>
            <a:endParaRPr lang="en-US" dirty="0" smtClean="0">
              <a:solidFill>
                <a:schemeClr val="tx2"/>
              </a:solidFill>
              <a:latin typeface="Century Gothic" pitchFamily="34" charset="0"/>
            </a:endParaRPr>
          </a:p>
          <a:p>
            <a:pPr marL="395288" indent="-395288" defTabSz="1055688">
              <a:lnSpc>
                <a:spcPct val="80000"/>
              </a:lnSpc>
            </a:pPr>
            <a:endParaRPr lang="en-US" b="1" dirty="0"/>
          </a:p>
        </p:txBody>
      </p:sp>
      <p:pic>
        <p:nvPicPr>
          <p:cNvPr id="5" name="Picture 4" descr="Sick older  lady.jpg"/>
          <p:cNvPicPr>
            <a:picLocks noChangeAspect="1"/>
          </p:cNvPicPr>
          <p:nvPr/>
        </p:nvPicPr>
        <p:blipFill>
          <a:blip r:embed="rId2" cstate="print"/>
          <a:stretch>
            <a:fillRect/>
          </a:stretch>
        </p:blipFill>
        <p:spPr>
          <a:xfrm>
            <a:off x="6400800" y="3200400"/>
            <a:ext cx="1905000" cy="2771775"/>
          </a:xfrm>
          <a:prstGeom prst="rect">
            <a:avLst/>
          </a:prstGeom>
        </p:spPr>
      </p:pic>
      <p:pic>
        <p:nvPicPr>
          <p:cNvPr id="6" name="Picture 5" descr="removing toxin-not feeling well.jpg"/>
          <p:cNvPicPr>
            <a:picLocks noChangeAspect="1"/>
          </p:cNvPicPr>
          <p:nvPr/>
        </p:nvPicPr>
        <p:blipFill>
          <a:blip r:embed="rId3" cstate="print"/>
          <a:stretch>
            <a:fillRect/>
          </a:stretch>
        </p:blipFill>
        <p:spPr>
          <a:xfrm>
            <a:off x="3810000" y="2133600"/>
            <a:ext cx="2343150" cy="2400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206850" name="Picture 2"/>
          <p:cNvPicPr>
            <a:picLocks noGrp="1" noChangeAspect="1" noChangeArrowheads="1"/>
          </p:cNvPicPr>
          <p:nvPr>
            <p:ph idx="4294967295"/>
          </p:nvPr>
        </p:nvPicPr>
        <p:blipFill>
          <a:blip r:embed="rId4" cstate="print"/>
          <a:srcRect/>
          <a:stretch>
            <a:fillRect/>
          </a:stretch>
        </p:blipFill>
        <p:spPr>
          <a:xfrm>
            <a:off x="3765550" y="0"/>
            <a:ext cx="5378450" cy="6858000"/>
          </a:xfrm>
        </p:spPr>
      </p:pic>
    </p:spTree>
    <p:extLst>
      <p:ext uri="{BB962C8B-B14F-4D97-AF65-F5344CB8AC3E}">
        <p14:creationId xmlns:p14="http://schemas.microsoft.com/office/powerpoint/2010/main" val="631419460"/>
      </p:ext>
    </p:extLst>
  </p:cSld>
  <p:clrMapOvr>
    <a:overrideClrMapping bg1="lt1" tx1="dk1" bg2="lt2" tx2="dk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381000"/>
            <a:ext cx="3162531" cy="830997"/>
          </a:xfrm>
          <a:prstGeom prst="rect">
            <a:avLst/>
          </a:prstGeom>
          <a:noFill/>
        </p:spPr>
        <p:txBody>
          <a:bodyPr wrap="square" rtlCol="0">
            <a:spAutoFit/>
          </a:bodyPr>
          <a:lstStyle/>
          <a:p>
            <a:pPr eaLnBrk="0" hangingPunct="0"/>
            <a:r>
              <a:rPr lang="en-US" sz="4800" b="1" dirty="0" smtClean="0">
                <a:solidFill>
                  <a:schemeClr val="hlink"/>
                </a:solidFill>
                <a:latin typeface="Century Gothic" pitchFamily="34" charset="0"/>
              </a:rPr>
              <a:t>Solutions</a:t>
            </a:r>
            <a:endParaRPr lang="en-US" sz="4800" b="1" dirty="0">
              <a:solidFill>
                <a:schemeClr val="hlink"/>
              </a:solidFill>
              <a:latin typeface="Century Gothic" pitchFamily="34" charset="0"/>
            </a:endParaRPr>
          </a:p>
        </p:txBody>
      </p:sp>
      <p:sp>
        <p:nvSpPr>
          <p:cNvPr id="3" name="TextBox 2"/>
          <p:cNvSpPr txBox="1"/>
          <p:nvPr/>
        </p:nvSpPr>
        <p:spPr>
          <a:xfrm>
            <a:off x="838200" y="1524000"/>
            <a:ext cx="3746538" cy="523220"/>
          </a:xfrm>
          <a:prstGeom prst="rect">
            <a:avLst/>
          </a:prstGeom>
          <a:noFill/>
        </p:spPr>
        <p:txBody>
          <a:bodyPr wrap="square" rtlCol="0">
            <a:spAutoFit/>
          </a:bodyPr>
          <a:lstStyle/>
          <a:p>
            <a:pPr>
              <a:spcAft>
                <a:spcPct val="100000"/>
              </a:spcAft>
            </a:pPr>
            <a:r>
              <a:rPr lang="en-US" sz="2800" b="1" dirty="0" smtClean="0">
                <a:solidFill>
                  <a:schemeClr val="tx2"/>
                </a:solidFill>
                <a:latin typeface="Century Gothic" pitchFamily="34" charset="0"/>
              </a:rPr>
              <a:t>Adequate Nutrition</a:t>
            </a:r>
            <a:endParaRPr lang="en-US" sz="2800" b="1" dirty="0">
              <a:solidFill>
                <a:schemeClr val="tx2"/>
              </a:solidFill>
              <a:latin typeface="Century Gothic" pitchFamily="34" charset="0"/>
            </a:endParaRPr>
          </a:p>
        </p:txBody>
      </p:sp>
      <p:pic>
        <p:nvPicPr>
          <p:cNvPr id="5" name="Picture 24" descr="22163873"/>
          <p:cNvPicPr>
            <a:picLocks noChangeAspect="1" noChangeArrowheads="1"/>
          </p:cNvPicPr>
          <p:nvPr/>
        </p:nvPicPr>
        <p:blipFill>
          <a:blip r:embed="rId2" cstate="print"/>
          <a:srcRect/>
          <a:stretch>
            <a:fillRect/>
          </a:stretch>
        </p:blipFill>
        <p:spPr bwMode="auto">
          <a:xfrm>
            <a:off x="5334000" y="1066800"/>
            <a:ext cx="2667000" cy="1666875"/>
          </a:xfrm>
          <a:prstGeom prst="rect">
            <a:avLst/>
          </a:prstGeom>
          <a:noFill/>
        </p:spPr>
      </p:pic>
      <p:sp>
        <p:nvSpPr>
          <p:cNvPr id="6" name="TextBox 5"/>
          <p:cNvSpPr txBox="1"/>
          <p:nvPr/>
        </p:nvSpPr>
        <p:spPr>
          <a:xfrm>
            <a:off x="6172200" y="3810000"/>
            <a:ext cx="184731" cy="369332"/>
          </a:xfrm>
          <a:prstGeom prst="rect">
            <a:avLst/>
          </a:prstGeom>
          <a:noFill/>
        </p:spPr>
        <p:txBody>
          <a:bodyPr wrap="none" rtlCol="0">
            <a:spAutoFit/>
          </a:bodyPr>
          <a:lstStyle/>
          <a:p>
            <a:endParaRPr lang="en-US" dirty="0"/>
          </a:p>
        </p:txBody>
      </p:sp>
      <p:pic>
        <p:nvPicPr>
          <p:cNvPr id="7" name="Picture 12" descr="Liver Cleansing Results will effect these liver functions."/>
          <p:cNvPicPr>
            <a:picLocks noChangeAspect="1" noChangeArrowheads="1"/>
          </p:cNvPicPr>
          <p:nvPr/>
        </p:nvPicPr>
        <p:blipFill>
          <a:blip r:embed="rId3" cstate="print"/>
          <a:srcRect/>
          <a:stretch>
            <a:fillRect/>
          </a:stretch>
        </p:blipFill>
        <p:spPr bwMode="auto">
          <a:xfrm>
            <a:off x="914400" y="2514600"/>
            <a:ext cx="3352800" cy="2057400"/>
          </a:xfrm>
          <a:prstGeom prst="rect">
            <a:avLst/>
          </a:prstGeom>
          <a:noFill/>
        </p:spPr>
      </p:pic>
      <p:sp>
        <p:nvSpPr>
          <p:cNvPr id="8" name="TextBox 7"/>
          <p:cNvSpPr txBox="1"/>
          <p:nvPr/>
        </p:nvSpPr>
        <p:spPr>
          <a:xfrm>
            <a:off x="4114800" y="3200400"/>
            <a:ext cx="4181182" cy="800219"/>
          </a:xfrm>
          <a:prstGeom prst="rect">
            <a:avLst/>
          </a:prstGeom>
          <a:noFill/>
        </p:spPr>
        <p:txBody>
          <a:bodyPr wrap="square" rtlCol="0">
            <a:spAutoFit/>
          </a:bodyPr>
          <a:lstStyle/>
          <a:p>
            <a:r>
              <a:rPr lang="en-US" sz="2800" b="1" dirty="0" smtClean="0">
                <a:solidFill>
                  <a:schemeClr val="tx2"/>
                </a:solidFill>
                <a:latin typeface="Century Gothic" pitchFamily="34" charset="0"/>
              </a:rPr>
              <a:t>--Systemic Cleansing</a:t>
            </a:r>
          </a:p>
          <a:p>
            <a:endParaRPr lang="en-US" dirty="0"/>
          </a:p>
        </p:txBody>
      </p:sp>
      <p:sp>
        <p:nvSpPr>
          <p:cNvPr id="9" name="TextBox 8"/>
          <p:cNvSpPr txBox="1"/>
          <p:nvPr/>
        </p:nvSpPr>
        <p:spPr>
          <a:xfrm>
            <a:off x="1447800" y="5334000"/>
            <a:ext cx="3185487" cy="954107"/>
          </a:xfrm>
          <a:prstGeom prst="rect">
            <a:avLst/>
          </a:prstGeom>
          <a:noFill/>
        </p:spPr>
        <p:txBody>
          <a:bodyPr wrap="none" rtlCol="0">
            <a:spAutoFit/>
          </a:bodyPr>
          <a:lstStyle/>
          <a:p>
            <a:r>
              <a:rPr lang="en-US" sz="2800" b="1" dirty="0" smtClean="0">
                <a:solidFill>
                  <a:schemeClr val="tx2"/>
                </a:solidFill>
                <a:latin typeface="Century Gothic" pitchFamily="34" charset="0"/>
              </a:rPr>
              <a:t>Supplementation</a:t>
            </a:r>
          </a:p>
          <a:p>
            <a:endParaRPr lang="en-US" sz="2800" b="1" dirty="0"/>
          </a:p>
        </p:txBody>
      </p:sp>
      <p:sp>
        <p:nvSpPr>
          <p:cNvPr id="10" name="TextBox 9"/>
          <p:cNvSpPr txBox="1"/>
          <p:nvPr/>
        </p:nvSpPr>
        <p:spPr>
          <a:xfrm>
            <a:off x="6934200" y="5029200"/>
            <a:ext cx="184731" cy="369332"/>
          </a:xfrm>
          <a:prstGeom prst="rect">
            <a:avLst/>
          </a:prstGeom>
          <a:noFill/>
        </p:spPr>
        <p:txBody>
          <a:bodyPr wrap="none" rtlCol="0">
            <a:spAutoFit/>
          </a:bodyPr>
          <a:lstStyle/>
          <a:p>
            <a:endParaRPr lang="en-US" dirty="0"/>
          </a:p>
        </p:txBody>
      </p:sp>
      <p:pic>
        <p:nvPicPr>
          <p:cNvPr id="11" name="Picture 18" descr="OPC-3"/>
          <p:cNvPicPr>
            <a:picLocks noChangeAspect="1" noChangeArrowheads="1"/>
          </p:cNvPicPr>
          <p:nvPr/>
        </p:nvPicPr>
        <p:blipFill>
          <a:blip r:embed="rId4" cstate="print"/>
          <a:srcRect l="14999" t="5000" r="14999" b="5000"/>
          <a:stretch>
            <a:fillRect/>
          </a:stretch>
        </p:blipFill>
        <p:spPr bwMode="auto">
          <a:xfrm rot="600000">
            <a:off x="5673494" y="4013361"/>
            <a:ext cx="1665866" cy="230061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305799" cy="830997"/>
          </a:xfrm>
          <a:prstGeom prst="rect">
            <a:avLst/>
          </a:prstGeom>
          <a:noFill/>
        </p:spPr>
        <p:txBody>
          <a:bodyPr wrap="square" rtlCol="0">
            <a:spAutoFit/>
          </a:bodyPr>
          <a:lstStyle/>
          <a:p>
            <a:r>
              <a:rPr lang="en-US" sz="2400" b="1" dirty="0" smtClean="0">
                <a:solidFill>
                  <a:srgbClr val="000000"/>
                </a:solidFill>
              </a:rPr>
              <a:t>What is Free Radical Damage……&amp; why should             you be concerned with it?</a:t>
            </a:r>
            <a:endParaRPr lang="en-US" sz="2400" b="1" dirty="0">
              <a:solidFill>
                <a:srgbClr val="000000"/>
              </a:solidFill>
            </a:endParaRPr>
          </a:p>
        </p:txBody>
      </p:sp>
      <p:sp>
        <p:nvSpPr>
          <p:cNvPr id="3" name="TextBox 2"/>
          <p:cNvSpPr txBox="1"/>
          <p:nvPr/>
        </p:nvSpPr>
        <p:spPr>
          <a:xfrm>
            <a:off x="457200" y="1295400"/>
            <a:ext cx="7162800" cy="5078313"/>
          </a:xfrm>
          <a:prstGeom prst="rect">
            <a:avLst/>
          </a:prstGeom>
          <a:noFill/>
        </p:spPr>
        <p:txBody>
          <a:bodyPr wrap="square" rtlCol="0">
            <a:spAutoFit/>
          </a:bodyPr>
          <a:lstStyle/>
          <a:p>
            <a:r>
              <a:rPr lang="en-US" dirty="0" smtClean="0">
                <a:solidFill>
                  <a:srgbClr val="990000"/>
                </a:solidFill>
              </a:rPr>
              <a:t>Free radical is an electron that detaches from parent molecule during metabolic processes</a:t>
            </a:r>
          </a:p>
          <a:p>
            <a:endParaRPr lang="en-US" dirty="0">
              <a:solidFill>
                <a:srgbClr val="990000"/>
              </a:solidFill>
            </a:endParaRPr>
          </a:p>
          <a:p>
            <a:r>
              <a:rPr lang="en-US" dirty="0" smtClean="0">
                <a:solidFill>
                  <a:srgbClr val="990000"/>
                </a:solidFill>
              </a:rPr>
              <a:t>		Part of normal cell chemical exchange, 			(such as Oxidation)</a:t>
            </a:r>
          </a:p>
          <a:p>
            <a:endParaRPr lang="en-US" dirty="0">
              <a:solidFill>
                <a:srgbClr val="990000"/>
              </a:solidFill>
            </a:endParaRPr>
          </a:p>
          <a:p>
            <a:r>
              <a:rPr lang="en-US" dirty="0" smtClean="0">
                <a:solidFill>
                  <a:srgbClr val="990000"/>
                </a:solidFill>
              </a:rPr>
              <a:t>Harmful when excessive production (ROS) is not neutralized by counteraction --- Anti-Oxidants (</a:t>
            </a:r>
            <a:r>
              <a:rPr lang="en-US" dirty="0" err="1" smtClean="0">
                <a:solidFill>
                  <a:srgbClr val="990000"/>
                </a:solidFill>
              </a:rPr>
              <a:t>Bioflavonoids</a:t>
            </a:r>
            <a:r>
              <a:rPr lang="en-US" dirty="0" smtClean="0">
                <a:solidFill>
                  <a:srgbClr val="990000"/>
                </a:solidFill>
              </a:rPr>
              <a:t>, polyphenols, </a:t>
            </a:r>
            <a:r>
              <a:rPr lang="en-US" dirty="0" err="1" smtClean="0">
                <a:solidFill>
                  <a:srgbClr val="990000"/>
                </a:solidFill>
              </a:rPr>
              <a:t>carotenoids</a:t>
            </a:r>
            <a:r>
              <a:rPr lang="en-US" dirty="0" smtClean="0">
                <a:solidFill>
                  <a:srgbClr val="990000"/>
                </a:solidFill>
              </a:rPr>
              <a:t>, etc.) </a:t>
            </a:r>
          </a:p>
          <a:p>
            <a:endParaRPr lang="en-US" dirty="0">
              <a:solidFill>
                <a:srgbClr val="990000"/>
              </a:solidFill>
            </a:endParaRPr>
          </a:p>
          <a:p>
            <a:endParaRPr lang="en-US" dirty="0" smtClean="0">
              <a:solidFill>
                <a:srgbClr val="990000"/>
              </a:solidFill>
            </a:endParaRPr>
          </a:p>
          <a:p>
            <a:r>
              <a:rPr lang="en-US" dirty="0" smtClean="0">
                <a:solidFill>
                  <a:srgbClr val="990000"/>
                </a:solidFill>
              </a:rPr>
              <a:t>	Damaging to DNA of Cells if not </a:t>
            </a:r>
          </a:p>
          <a:p>
            <a:r>
              <a:rPr lang="en-US" dirty="0" smtClean="0">
                <a:solidFill>
                  <a:srgbClr val="990000"/>
                </a:solidFill>
              </a:rPr>
              <a:t>	neutralized</a:t>
            </a:r>
          </a:p>
          <a:p>
            <a:endParaRPr lang="en-US" dirty="0">
              <a:solidFill>
                <a:srgbClr val="990000"/>
              </a:solidFill>
            </a:endParaRPr>
          </a:p>
          <a:p>
            <a:endParaRPr lang="en-US" dirty="0" smtClean="0">
              <a:solidFill>
                <a:srgbClr val="990000"/>
              </a:solidFill>
            </a:endParaRPr>
          </a:p>
          <a:p>
            <a:r>
              <a:rPr lang="en-US" dirty="0" smtClean="0">
                <a:solidFill>
                  <a:srgbClr val="990000"/>
                </a:solidFill>
              </a:rPr>
              <a:t>Mutated cells lead to degenerative </a:t>
            </a:r>
          </a:p>
          <a:p>
            <a:r>
              <a:rPr lang="en-US" dirty="0" smtClean="0">
                <a:solidFill>
                  <a:srgbClr val="990000"/>
                </a:solidFill>
              </a:rPr>
              <a:t>disease when Immune System </a:t>
            </a:r>
          </a:p>
          <a:p>
            <a:r>
              <a:rPr lang="en-US" dirty="0" smtClean="0">
                <a:solidFill>
                  <a:srgbClr val="990000"/>
                </a:solidFill>
              </a:rPr>
              <a:t>is continually suppressed </a:t>
            </a:r>
            <a:endParaRPr lang="en-US" dirty="0">
              <a:solidFill>
                <a:srgbClr val="990000"/>
              </a:solidFill>
            </a:endParaRPr>
          </a:p>
        </p:txBody>
      </p:sp>
      <p:pic>
        <p:nvPicPr>
          <p:cNvPr id="5" name="Picture 13" descr="mban1484l"/>
          <p:cNvPicPr>
            <a:picLocks noChangeAspect="1" noChangeArrowheads="1"/>
          </p:cNvPicPr>
          <p:nvPr/>
        </p:nvPicPr>
        <p:blipFill>
          <a:blip r:embed="rId3" cstate="print"/>
          <a:srcRect t="13637"/>
          <a:stretch>
            <a:fillRect/>
          </a:stretch>
        </p:blipFill>
        <p:spPr bwMode="auto">
          <a:xfrm>
            <a:off x="5410200" y="3886200"/>
            <a:ext cx="3352800" cy="2514600"/>
          </a:xfrm>
          <a:prstGeom prst="rect">
            <a:avLst/>
          </a:prstGeom>
          <a:noFill/>
          <a:ln w="3175">
            <a:solidFill>
              <a:srgbClr val="000000"/>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685800"/>
            <a:ext cx="4246675" cy="830997"/>
          </a:xfrm>
          <a:prstGeom prst="rect">
            <a:avLst/>
          </a:prstGeom>
          <a:noFill/>
        </p:spPr>
        <p:txBody>
          <a:bodyPr wrap="none" rtlCol="0">
            <a:spAutoFit/>
          </a:bodyPr>
          <a:lstStyle/>
          <a:p>
            <a:pPr eaLnBrk="0" hangingPunct="0"/>
            <a:r>
              <a:rPr lang="en-US" sz="4800" b="1" dirty="0" smtClean="0">
                <a:solidFill>
                  <a:schemeClr val="hlink"/>
                </a:solidFill>
                <a:latin typeface="Century Gothic" pitchFamily="34" charset="0"/>
              </a:rPr>
              <a:t>Anti-Oxidants</a:t>
            </a:r>
            <a:endParaRPr lang="en-US" sz="4800" b="1" dirty="0">
              <a:solidFill>
                <a:schemeClr val="hlink"/>
              </a:solidFill>
              <a:latin typeface="Century Gothic" pitchFamily="34" charset="0"/>
            </a:endParaRPr>
          </a:p>
        </p:txBody>
      </p:sp>
      <p:sp>
        <p:nvSpPr>
          <p:cNvPr id="3" name="TextBox 2"/>
          <p:cNvSpPr txBox="1"/>
          <p:nvPr/>
        </p:nvSpPr>
        <p:spPr>
          <a:xfrm>
            <a:off x="609600" y="1676400"/>
            <a:ext cx="5257800" cy="1384995"/>
          </a:xfrm>
          <a:prstGeom prst="rect">
            <a:avLst/>
          </a:prstGeom>
          <a:noFill/>
        </p:spPr>
        <p:txBody>
          <a:bodyPr wrap="square" rtlCol="0">
            <a:spAutoFit/>
          </a:bodyPr>
          <a:lstStyle/>
          <a:p>
            <a:r>
              <a:rPr lang="en-US" sz="2800" b="1" dirty="0" smtClean="0">
                <a:latin typeface="Century Gothic" pitchFamily="34" charset="0"/>
              </a:rPr>
              <a:t>Neutralizes Free Radicals &amp; prevents damage to the DNA of Cell</a:t>
            </a:r>
            <a:endParaRPr lang="en-US" sz="2800" b="1" dirty="0">
              <a:latin typeface="Century Gothic" pitchFamily="34" charset="0"/>
            </a:endParaRPr>
          </a:p>
        </p:txBody>
      </p:sp>
      <p:sp>
        <p:nvSpPr>
          <p:cNvPr id="4" name="TextBox 3"/>
          <p:cNvSpPr txBox="1"/>
          <p:nvPr/>
        </p:nvSpPr>
        <p:spPr>
          <a:xfrm>
            <a:off x="533400" y="3657600"/>
            <a:ext cx="2819400" cy="2215991"/>
          </a:xfrm>
          <a:prstGeom prst="rect">
            <a:avLst/>
          </a:prstGeom>
          <a:noFill/>
        </p:spPr>
        <p:txBody>
          <a:bodyPr wrap="square" rtlCol="0">
            <a:spAutoFit/>
          </a:bodyPr>
          <a:lstStyle/>
          <a:p>
            <a:r>
              <a:rPr lang="en-US" sz="2000" dirty="0" smtClean="0">
                <a:latin typeface="Century Gothic" pitchFamily="34" charset="0"/>
              </a:rPr>
              <a:t>The body cannot</a:t>
            </a:r>
          </a:p>
          <a:p>
            <a:r>
              <a:rPr lang="en-US" sz="2000" dirty="0" smtClean="0">
                <a:latin typeface="Century Gothic" pitchFamily="34" charset="0"/>
              </a:rPr>
              <a:t>manufacture these </a:t>
            </a:r>
          </a:p>
          <a:p>
            <a:r>
              <a:rPr lang="en-US" sz="2000" dirty="0" smtClean="0">
                <a:latin typeface="Century Gothic" pitchFamily="34" charset="0"/>
              </a:rPr>
              <a:t>micronutrients so they </a:t>
            </a:r>
          </a:p>
          <a:p>
            <a:r>
              <a:rPr lang="en-US" sz="2000" dirty="0" smtClean="0">
                <a:latin typeface="Century Gothic" pitchFamily="34" charset="0"/>
              </a:rPr>
              <a:t>must be supplied in </a:t>
            </a:r>
          </a:p>
          <a:p>
            <a:r>
              <a:rPr lang="en-US" sz="2000" dirty="0" smtClean="0">
                <a:latin typeface="Century Gothic" pitchFamily="34" charset="0"/>
              </a:rPr>
              <a:t>the diet.</a:t>
            </a:r>
          </a:p>
          <a:p>
            <a:endParaRPr lang="en-US" dirty="0"/>
          </a:p>
        </p:txBody>
      </p:sp>
      <p:sp>
        <p:nvSpPr>
          <p:cNvPr id="5" name="TextBox 4"/>
          <p:cNvSpPr txBox="1"/>
          <p:nvPr/>
        </p:nvSpPr>
        <p:spPr>
          <a:xfrm>
            <a:off x="6477000" y="3810000"/>
            <a:ext cx="184731" cy="369332"/>
          </a:xfrm>
          <a:prstGeom prst="rect">
            <a:avLst/>
          </a:prstGeom>
          <a:noFill/>
        </p:spPr>
        <p:txBody>
          <a:bodyPr wrap="none" rtlCol="0">
            <a:spAutoFit/>
          </a:bodyPr>
          <a:lstStyle/>
          <a:p>
            <a:endParaRPr lang="en-US" dirty="0"/>
          </a:p>
        </p:txBody>
      </p:sp>
      <p:pic>
        <p:nvPicPr>
          <p:cNvPr id="6" name="Picture 4" descr="antioxidants"/>
          <p:cNvPicPr>
            <a:picLocks noChangeAspect="1" noChangeArrowheads="1"/>
          </p:cNvPicPr>
          <p:nvPr/>
        </p:nvPicPr>
        <p:blipFill>
          <a:blip r:embed="rId2" cstate="print"/>
          <a:srcRect/>
          <a:stretch>
            <a:fillRect/>
          </a:stretch>
        </p:blipFill>
        <p:spPr bwMode="auto">
          <a:xfrm>
            <a:off x="3810000" y="2895600"/>
            <a:ext cx="4953000" cy="3505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762000"/>
            <a:ext cx="7022047" cy="1138773"/>
          </a:xfrm>
          <a:prstGeom prst="rect">
            <a:avLst/>
          </a:prstGeom>
          <a:noFill/>
        </p:spPr>
        <p:txBody>
          <a:bodyPr wrap="square" rtlCol="0">
            <a:spAutoFit/>
          </a:bodyPr>
          <a:lstStyle/>
          <a:p>
            <a:pPr algn="ctr" eaLnBrk="0" hangingPunct="0"/>
            <a:r>
              <a:rPr lang="en-US" sz="4000" b="1" dirty="0" smtClean="0">
                <a:solidFill>
                  <a:schemeClr val="accent1">
                    <a:lumMod val="50000"/>
                  </a:schemeClr>
                </a:solidFill>
                <a:latin typeface="Century Gothic" pitchFamily="34" charset="0"/>
              </a:rPr>
              <a:t>Systemic Cleansing</a:t>
            </a:r>
          </a:p>
          <a:p>
            <a:pPr eaLnBrk="0" hangingPunct="0"/>
            <a:endParaRPr lang="en-US" sz="1000" b="1" dirty="0" smtClean="0">
              <a:latin typeface="Century Gothic" pitchFamily="34" charset="0"/>
            </a:endParaRPr>
          </a:p>
          <a:p>
            <a:pPr algn="ctr" eaLnBrk="0" hangingPunct="0"/>
            <a:r>
              <a:rPr lang="en-US" b="1" dirty="0" smtClean="0">
                <a:latin typeface="Century Gothic" pitchFamily="34" charset="0"/>
              </a:rPr>
              <a:t>Simultaneously Clean the Colon, Small Intestine &amp; Liver</a:t>
            </a:r>
            <a:endParaRPr lang="en-US" b="1" dirty="0">
              <a:latin typeface="Century Gothic" pitchFamily="34" charset="0"/>
            </a:endParaRPr>
          </a:p>
        </p:txBody>
      </p:sp>
      <p:sp>
        <p:nvSpPr>
          <p:cNvPr id="4" name="TextBox 3"/>
          <p:cNvSpPr txBox="1"/>
          <p:nvPr/>
        </p:nvSpPr>
        <p:spPr>
          <a:xfrm>
            <a:off x="609600" y="2209800"/>
            <a:ext cx="4267200" cy="1754326"/>
          </a:xfrm>
          <a:prstGeom prst="rect">
            <a:avLst/>
          </a:prstGeom>
          <a:noFill/>
        </p:spPr>
        <p:txBody>
          <a:bodyPr wrap="square" rtlCol="0">
            <a:spAutoFit/>
          </a:bodyPr>
          <a:lstStyle/>
          <a:p>
            <a:r>
              <a:rPr lang="en-US" b="1" dirty="0">
                <a:solidFill>
                  <a:schemeClr val="tx2"/>
                </a:solidFill>
                <a:latin typeface="Century Gothic" pitchFamily="34" charset="0"/>
              </a:rPr>
              <a:t>Once the colon is free of excess fecal matter and the blood and liver have been detoxified, the Lymphatic System can now empty its waste into the colon</a:t>
            </a:r>
          </a:p>
          <a:p>
            <a:endParaRPr lang="en-US" dirty="0"/>
          </a:p>
        </p:txBody>
      </p:sp>
      <p:sp>
        <p:nvSpPr>
          <p:cNvPr id="5" name="TextBox 4"/>
          <p:cNvSpPr txBox="1"/>
          <p:nvPr/>
        </p:nvSpPr>
        <p:spPr>
          <a:xfrm>
            <a:off x="685800" y="3810000"/>
            <a:ext cx="3429000" cy="2308324"/>
          </a:xfrm>
          <a:prstGeom prst="rect">
            <a:avLst/>
          </a:prstGeom>
          <a:noFill/>
        </p:spPr>
        <p:txBody>
          <a:bodyPr wrap="square" rtlCol="0">
            <a:spAutoFit/>
          </a:bodyPr>
          <a:lstStyle/>
          <a:p>
            <a:r>
              <a:rPr lang="en-US" b="1" dirty="0">
                <a:solidFill>
                  <a:srgbClr val="008000"/>
                </a:solidFill>
                <a:latin typeface="Century Gothic" pitchFamily="34" charset="0"/>
              </a:rPr>
              <a:t>Add a daily fiber </a:t>
            </a:r>
            <a:r>
              <a:rPr lang="en-US" b="1" dirty="0" smtClean="0">
                <a:solidFill>
                  <a:srgbClr val="008000"/>
                </a:solidFill>
                <a:latin typeface="Century Gothic" pitchFamily="34" charset="0"/>
              </a:rPr>
              <a:t>supplement</a:t>
            </a:r>
          </a:p>
          <a:p>
            <a:endParaRPr lang="en-US" b="1" dirty="0">
              <a:solidFill>
                <a:schemeClr val="accent6">
                  <a:lumMod val="25000"/>
                </a:schemeClr>
              </a:solidFill>
              <a:latin typeface="Century Gothic" pitchFamily="34" charset="0"/>
            </a:endParaRPr>
          </a:p>
          <a:p>
            <a:r>
              <a:rPr lang="en-US" b="1" dirty="0">
                <a:solidFill>
                  <a:schemeClr val="accent6">
                    <a:lumMod val="25000"/>
                  </a:schemeClr>
                </a:solidFill>
                <a:latin typeface="Century Gothic" pitchFamily="34" charset="0"/>
              </a:rPr>
              <a:t>Use a high quality herbal colon/liver </a:t>
            </a:r>
            <a:r>
              <a:rPr lang="en-US" b="1" dirty="0" smtClean="0">
                <a:solidFill>
                  <a:schemeClr val="accent6">
                    <a:lumMod val="25000"/>
                  </a:schemeClr>
                </a:solidFill>
                <a:latin typeface="Century Gothic" pitchFamily="34" charset="0"/>
              </a:rPr>
              <a:t>cleanse</a:t>
            </a:r>
          </a:p>
          <a:p>
            <a:endParaRPr lang="en-US" b="1" dirty="0">
              <a:solidFill>
                <a:schemeClr val="tx2"/>
              </a:solidFill>
              <a:latin typeface="Century Gothic" pitchFamily="34" charset="0"/>
            </a:endParaRPr>
          </a:p>
          <a:p>
            <a:r>
              <a:rPr lang="en-US" b="1" dirty="0">
                <a:solidFill>
                  <a:srgbClr val="0070C0"/>
                </a:solidFill>
                <a:latin typeface="Century Gothic" pitchFamily="34" charset="0"/>
              </a:rPr>
              <a:t>Supplement meals with Digestive Enzymes</a:t>
            </a:r>
          </a:p>
          <a:p>
            <a:endParaRPr lang="en-US" dirty="0"/>
          </a:p>
        </p:txBody>
      </p:sp>
      <p:pic>
        <p:nvPicPr>
          <p:cNvPr id="7" name="Picture 7" descr="biocleans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486400" y="2286000"/>
            <a:ext cx="2681288" cy="3505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381000"/>
            <a:ext cx="5636479" cy="1938992"/>
          </a:xfrm>
          <a:prstGeom prst="rect">
            <a:avLst/>
          </a:prstGeom>
          <a:noFill/>
        </p:spPr>
        <p:txBody>
          <a:bodyPr wrap="square" rtlCol="0">
            <a:spAutoFit/>
          </a:bodyPr>
          <a:lstStyle/>
          <a:p>
            <a:pPr algn="ctr"/>
            <a:r>
              <a:rPr lang="en-US" sz="4000" b="1" dirty="0" smtClean="0">
                <a:solidFill>
                  <a:srgbClr val="FF6600"/>
                </a:solidFill>
                <a:latin typeface="Century Gothic" pitchFamily="34" charset="0"/>
              </a:rPr>
              <a:t>Choosing the </a:t>
            </a:r>
            <a:br>
              <a:rPr lang="en-US" sz="4000" b="1" dirty="0" smtClean="0">
                <a:solidFill>
                  <a:srgbClr val="FF6600"/>
                </a:solidFill>
                <a:latin typeface="Century Gothic" pitchFamily="34" charset="0"/>
              </a:rPr>
            </a:br>
            <a:r>
              <a:rPr lang="en-US" sz="4000" b="1" dirty="0" smtClean="0">
                <a:solidFill>
                  <a:srgbClr val="FF6600"/>
                </a:solidFill>
                <a:latin typeface="Century Gothic" pitchFamily="34" charset="0"/>
              </a:rPr>
              <a:t>right supplementation</a:t>
            </a:r>
            <a:br>
              <a:rPr lang="en-US" sz="4000" b="1" dirty="0" smtClean="0">
                <a:solidFill>
                  <a:srgbClr val="FF6600"/>
                </a:solidFill>
                <a:latin typeface="Century Gothic" pitchFamily="34" charset="0"/>
              </a:rPr>
            </a:br>
            <a:r>
              <a:rPr lang="en-US" sz="4000" b="1" dirty="0" smtClean="0">
                <a:solidFill>
                  <a:srgbClr val="FF6600"/>
                </a:solidFill>
                <a:latin typeface="Century Gothic" pitchFamily="34" charset="0"/>
              </a:rPr>
              <a:t>for optimal health</a:t>
            </a:r>
            <a:endParaRPr lang="en-US" sz="4000" b="1" dirty="0">
              <a:solidFill>
                <a:srgbClr val="FF6600"/>
              </a:solidFill>
            </a:endParaRPr>
          </a:p>
        </p:txBody>
      </p:sp>
      <p:pic>
        <p:nvPicPr>
          <p:cNvPr id="4" name="Picture 9" descr="22246447"/>
          <p:cNvPicPr>
            <a:picLocks noChangeAspect="1" noChangeArrowheads="1"/>
          </p:cNvPicPr>
          <p:nvPr/>
        </p:nvPicPr>
        <p:blipFill>
          <a:blip r:embed="rId2" cstate="print"/>
          <a:srcRect/>
          <a:stretch>
            <a:fillRect/>
          </a:stretch>
        </p:blipFill>
        <p:spPr bwMode="auto">
          <a:xfrm>
            <a:off x="3200400" y="2590800"/>
            <a:ext cx="2971800" cy="3429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8305800" cy="1938992"/>
          </a:xfrm>
          <a:prstGeom prst="rect">
            <a:avLst/>
          </a:prstGeom>
          <a:noFill/>
        </p:spPr>
        <p:txBody>
          <a:bodyPr wrap="square" rtlCol="0">
            <a:spAutoFit/>
          </a:bodyPr>
          <a:lstStyle/>
          <a:p>
            <a:pPr algn="ctr" eaLnBrk="0" hangingPunct="0"/>
            <a:r>
              <a:rPr lang="en-US" sz="4000" b="1" dirty="0" smtClean="0">
                <a:solidFill>
                  <a:srgbClr val="008000"/>
                </a:solidFill>
                <a:latin typeface="Century Gothic" pitchFamily="34" charset="0"/>
              </a:rPr>
              <a:t>Supplement Types &amp; </a:t>
            </a:r>
          </a:p>
          <a:p>
            <a:pPr algn="ctr" eaLnBrk="0" hangingPunct="0"/>
            <a:r>
              <a:rPr lang="en-US" sz="4000" b="1" dirty="0" smtClean="0">
                <a:solidFill>
                  <a:srgbClr val="008000"/>
                </a:solidFill>
                <a:latin typeface="Century Gothic" pitchFamily="34" charset="0"/>
              </a:rPr>
              <a:t>Bioavailability Rates</a:t>
            </a:r>
          </a:p>
          <a:p>
            <a:pPr algn="ctr"/>
            <a:endParaRPr lang="en-US" sz="4000" dirty="0">
              <a:solidFill>
                <a:srgbClr val="008000"/>
              </a:solidFill>
            </a:endParaRPr>
          </a:p>
        </p:txBody>
      </p:sp>
      <p:sp>
        <p:nvSpPr>
          <p:cNvPr id="3" name="TextBox 2"/>
          <p:cNvSpPr txBox="1"/>
          <p:nvPr/>
        </p:nvSpPr>
        <p:spPr>
          <a:xfrm>
            <a:off x="914400" y="2133600"/>
            <a:ext cx="4030385" cy="3970318"/>
          </a:xfrm>
          <a:prstGeom prst="rect">
            <a:avLst/>
          </a:prstGeom>
          <a:noFill/>
        </p:spPr>
        <p:txBody>
          <a:bodyPr wrap="square" rtlCol="0">
            <a:spAutoFit/>
          </a:bodyPr>
          <a:lstStyle/>
          <a:p>
            <a:pPr marL="282575" indent="-282575" eaLnBrk="0" hangingPunct="0">
              <a:tabLst>
                <a:tab pos="290513" algn="l"/>
                <a:tab pos="349250" algn="l"/>
              </a:tabLst>
            </a:pPr>
            <a:r>
              <a:rPr lang="en-US" b="1" dirty="0" smtClean="0">
                <a:solidFill>
                  <a:srgbClr val="008000"/>
                </a:solidFill>
                <a:latin typeface="Century Gothic" pitchFamily="34" charset="0"/>
              </a:rPr>
              <a:t>High Quality Tablets</a:t>
            </a:r>
          </a:p>
          <a:p>
            <a:pPr marL="282575" indent="-282575" eaLnBrk="0" hangingPunct="0">
              <a:buFontTx/>
              <a:buChar char="•"/>
              <a:tabLst>
                <a:tab pos="290513" algn="l"/>
                <a:tab pos="349250" algn="l"/>
              </a:tabLst>
            </a:pPr>
            <a:r>
              <a:rPr lang="en-US" dirty="0" smtClean="0">
                <a:solidFill>
                  <a:schemeClr val="tx2"/>
                </a:solidFill>
                <a:latin typeface="Century Gothic" pitchFamily="34" charset="0"/>
              </a:rPr>
              <a:t>No binders &amp; fillers</a:t>
            </a:r>
          </a:p>
          <a:p>
            <a:pPr marL="282575" indent="-282575" eaLnBrk="0" hangingPunct="0">
              <a:buFontTx/>
              <a:buChar char="•"/>
              <a:tabLst>
                <a:tab pos="290513" algn="l"/>
                <a:tab pos="349250" algn="l"/>
              </a:tabLst>
            </a:pPr>
            <a:r>
              <a:rPr lang="en-US" dirty="0" smtClean="0">
                <a:solidFill>
                  <a:schemeClr val="tx2"/>
                </a:solidFill>
                <a:latin typeface="Century Gothic" pitchFamily="34" charset="0"/>
              </a:rPr>
              <a:t>Limited bioavailability</a:t>
            </a:r>
          </a:p>
          <a:p>
            <a:pPr marL="282575" indent="-282575" eaLnBrk="0" hangingPunct="0">
              <a:buFontTx/>
              <a:buChar char="•"/>
              <a:tabLst>
                <a:tab pos="290513" algn="l"/>
                <a:tab pos="349250" algn="l"/>
              </a:tabLst>
            </a:pPr>
            <a:endParaRPr lang="en-US" dirty="0" smtClean="0">
              <a:solidFill>
                <a:schemeClr val="tx2"/>
              </a:solidFill>
              <a:latin typeface="Century Gothic" pitchFamily="34" charset="0"/>
            </a:endParaRPr>
          </a:p>
          <a:p>
            <a:pPr marL="282575" indent="-282575" eaLnBrk="0" hangingPunct="0">
              <a:tabLst>
                <a:tab pos="290513" algn="l"/>
                <a:tab pos="349250" algn="l"/>
              </a:tabLst>
            </a:pPr>
            <a:r>
              <a:rPr lang="en-US" b="1" dirty="0" smtClean="0">
                <a:solidFill>
                  <a:srgbClr val="CC0000"/>
                </a:solidFill>
                <a:latin typeface="Century Gothic" pitchFamily="34" charset="0"/>
              </a:rPr>
              <a:t>Low Quality Tablets</a:t>
            </a:r>
          </a:p>
          <a:p>
            <a:pPr marL="282575" indent="-282575" eaLnBrk="0" hangingPunct="0">
              <a:buFontTx/>
              <a:buChar char="•"/>
              <a:tabLst>
                <a:tab pos="290513" algn="l"/>
                <a:tab pos="349250" algn="l"/>
              </a:tabLst>
            </a:pPr>
            <a:r>
              <a:rPr lang="en-US" dirty="0" smtClean="0">
                <a:solidFill>
                  <a:schemeClr val="tx2"/>
                </a:solidFill>
                <a:latin typeface="Century Gothic" pitchFamily="34" charset="0"/>
              </a:rPr>
              <a:t>Contain binders &amp; fillers</a:t>
            </a:r>
          </a:p>
          <a:p>
            <a:pPr marL="282575" indent="-282575" eaLnBrk="0" hangingPunct="0">
              <a:buFontTx/>
              <a:buChar char="•"/>
              <a:tabLst>
                <a:tab pos="290513" algn="l"/>
                <a:tab pos="349250" algn="l"/>
              </a:tabLst>
            </a:pPr>
            <a:r>
              <a:rPr lang="en-US" dirty="0" smtClean="0">
                <a:solidFill>
                  <a:schemeClr val="tx2"/>
                </a:solidFill>
                <a:latin typeface="Century Gothic" pitchFamily="34" charset="0"/>
              </a:rPr>
              <a:t>Limited to NO bioavailability</a:t>
            </a:r>
          </a:p>
          <a:p>
            <a:pPr marL="282575" indent="-282575" eaLnBrk="0" hangingPunct="0">
              <a:buFontTx/>
              <a:buChar char="•"/>
              <a:tabLst>
                <a:tab pos="290513" algn="l"/>
                <a:tab pos="349250" algn="l"/>
              </a:tabLst>
            </a:pPr>
            <a:endParaRPr lang="en-US" dirty="0" smtClean="0">
              <a:solidFill>
                <a:schemeClr val="tx2"/>
              </a:solidFill>
              <a:latin typeface="Century Gothic" pitchFamily="34" charset="0"/>
            </a:endParaRPr>
          </a:p>
          <a:p>
            <a:pPr marL="282575" indent="-282575">
              <a:tabLst>
                <a:tab pos="290513" algn="l"/>
                <a:tab pos="349250" algn="l"/>
              </a:tabLst>
            </a:pPr>
            <a:r>
              <a:rPr lang="en-US" b="1" dirty="0" smtClean="0">
                <a:solidFill>
                  <a:srgbClr val="993366"/>
                </a:solidFill>
                <a:latin typeface="Century Gothic" pitchFamily="34" charset="0"/>
              </a:rPr>
              <a:t>Capsules and Gel Caps</a:t>
            </a:r>
          </a:p>
          <a:p>
            <a:pPr marL="739775" lvl="4">
              <a:buFontTx/>
              <a:buChar char="•"/>
              <a:tabLst>
                <a:tab pos="290513" algn="l"/>
                <a:tab pos="349250" algn="l"/>
              </a:tabLst>
            </a:pPr>
            <a:r>
              <a:rPr lang="en-US" dirty="0" smtClean="0">
                <a:solidFill>
                  <a:schemeClr val="tx2"/>
                </a:solidFill>
                <a:latin typeface="Century Gothic" pitchFamily="34" charset="0"/>
              </a:rPr>
              <a:t>  Limited Bioavailability	</a:t>
            </a:r>
          </a:p>
          <a:p>
            <a:pPr marL="511175" lvl="2">
              <a:tabLst>
                <a:tab pos="290513" algn="l"/>
                <a:tab pos="349250" algn="l"/>
              </a:tabLst>
            </a:pPr>
            <a:endParaRPr lang="en-US" dirty="0" smtClean="0">
              <a:solidFill>
                <a:schemeClr val="tx2"/>
              </a:solidFill>
              <a:latin typeface="Century Gothic" pitchFamily="34" charset="0"/>
            </a:endParaRPr>
          </a:p>
          <a:p>
            <a:pPr marL="282575" indent="-282575">
              <a:tabLst>
                <a:tab pos="290513" algn="l"/>
                <a:tab pos="349250" algn="l"/>
              </a:tabLst>
            </a:pPr>
            <a:r>
              <a:rPr lang="en-US" b="1" dirty="0" smtClean="0">
                <a:solidFill>
                  <a:schemeClr val="bg2">
                    <a:lumMod val="25000"/>
                  </a:schemeClr>
                </a:solidFill>
                <a:latin typeface="Century Gothic" pitchFamily="34" charset="0"/>
              </a:rPr>
              <a:t>Liquid Herbs and Nutrients</a:t>
            </a:r>
          </a:p>
          <a:p>
            <a:pPr marL="625475" lvl="3">
              <a:buFontTx/>
              <a:buChar char="•"/>
              <a:tabLst>
                <a:tab pos="290513" algn="l"/>
                <a:tab pos="349250" algn="l"/>
              </a:tabLst>
            </a:pPr>
            <a:r>
              <a:rPr lang="en-US" dirty="0" smtClean="0">
                <a:solidFill>
                  <a:schemeClr val="tx2"/>
                </a:solidFill>
                <a:latin typeface="Century Gothic" pitchFamily="34" charset="0"/>
              </a:rPr>
              <a:t>  Limited Bioavailability</a:t>
            </a:r>
          </a:p>
          <a:p>
            <a:endParaRPr lang="en-US" dirty="0"/>
          </a:p>
        </p:txBody>
      </p:sp>
      <p:sp>
        <p:nvSpPr>
          <p:cNvPr id="4" name="TextBox 3"/>
          <p:cNvSpPr txBox="1"/>
          <p:nvPr/>
        </p:nvSpPr>
        <p:spPr>
          <a:xfrm>
            <a:off x="7010400" y="3048000"/>
            <a:ext cx="184731" cy="369332"/>
          </a:xfrm>
          <a:prstGeom prst="rect">
            <a:avLst/>
          </a:prstGeom>
          <a:noFill/>
        </p:spPr>
        <p:txBody>
          <a:bodyPr wrap="none" rtlCol="0">
            <a:spAutoFit/>
          </a:bodyPr>
          <a:lstStyle/>
          <a:p>
            <a:endParaRPr lang="en-US" dirty="0"/>
          </a:p>
        </p:txBody>
      </p:sp>
      <p:pic>
        <p:nvPicPr>
          <p:cNvPr id="5" name="Picture 7" descr="23040821"/>
          <p:cNvPicPr>
            <a:picLocks noChangeAspect="1" noChangeArrowheads="1"/>
          </p:cNvPicPr>
          <p:nvPr/>
        </p:nvPicPr>
        <p:blipFill>
          <a:blip r:embed="rId2" cstate="print">
            <a:clrChange>
              <a:clrFrom>
                <a:srgbClr val="FAFAFA"/>
              </a:clrFrom>
              <a:clrTo>
                <a:srgbClr val="FAFAFA">
                  <a:alpha val="0"/>
                </a:srgbClr>
              </a:clrTo>
            </a:clrChange>
          </a:blip>
          <a:srcRect/>
          <a:stretch>
            <a:fillRect/>
          </a:stretch>
        </p:blipFill>
        <p:spPr bwMode="auto">
          <a:xfrm>
            <a:off x="5029200" y="2209800"/>
            <a:ext cx="2871788" cy="3657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533400"/>
            <a:ext cx="7460070" cy="1107996"/>
          </a:xfrm>
          <a:prstGeom prst="rect">
            <a:avLst/>
          </a:prstGeom>
          <a:noFill/>
        </p:spPr>
        <p:txBody>
          <a:bodyPr wrap="square" rtlCol="0">
            <a:spAutoFit/>
          </a:bodyPr>
          <a:lstStyle/>
          <a:p>
            <a:pPr algn="ctr"/>
            <a:r>
              <a:rPr lang="en-US" sz="4800" b="1" dirty="0" smtClean="0">
                <a:solidFill>
                  <a:schemeClr val="hlink"/>
                </a:solidFill>
                <a:latin typeface="Century Gothic" pitchFamily="34" charset="0"/>
              </a:rPr>
              <a:t>Isotonic Nutrition</a:t>
            </a:r>
          </a:p>
          <a:p>
            <a:pPr algn="ctr"/>
            <a:endParaRPr lang="en-US" dirty="0"/>
          </a:p>
        </p:txBody>
      </p:sp>
      <p:sp>
        <p:nvSpPr>
          <p:cNvPr id="3" name="TextBox 2"/>
          <p:cNvSpPr txBox="1"/>
          <p:nvPr/>
        </p:nvSpPr>
        <p:spPr>
          <a:xfrm>
            <a:off x="990600" y="1828800"/>
            <a:ext cx="3657600" cy="1138773"/>
          </a:xfrm>
          <a:prstGeom prst="rect">
            <a:avLst/>
          </a:prstGeom>
          <a:noFill/>
        </p:spPr>
        <p:txBody>
          <a:bodyPr wrap="square" rtlCol="0">
            <a:spAutoFit/>
          </a:bodyPr>
          <a:lstStyle/>
          <a:p>
            <a:r>
              <a:rPr lang="en-US" sz="3200" b="1" dirty="0" smtClean="0">
                <a:solidFill>
                  <a:schemeClr val="tx2"/>
                </a:solidFill>
                <a:latin typeface="Century Gothic" pitchFamily="34" charset="0"/>
              </a:rPr>
              <a:t>What is Isotonic?</a:t>
            </a:r>
          </a:p>
          <a:p>
            <a:endParaRPr lang="en-US" b="1" dirty="0" smtClean="0">
              <a:solidFill>
                <a:schemeClr val="tx2"/>
              </a:solidFill>
              <a:latin typeface="Century Gothic" pitchFamily="34" charset="0"/>
            </a:endParaRPr>
          </a:p>
          <a:p>
            <a:endParaRPr lang="en-US" dirty="0"/>
          </a:p>
        </p:txBody>
      </p:sp>
      <p:pic>
        <p:nvPicPr>
          <p:cNvPr id="5" name="Picture 2" descr="photo (1) copy (5)"/>
          <p:cNvPicPr>
            <a:picLocks noChangeAspect="1" noChangeArrowheads="1"/>
          </p:cNvPicPr>
          <p:nvPr/>
        </p:nvPicPr>
        <p:blipFill>
          <a:blip r:embed="rId2" cstate="print"/>
          <a:srcRect l="1250"/>
          <a:stretch>
            <a:fillRect/>
          </a:stretch>
        </p:blipFill>
        <p:spPr bwMode="auto">
          <a:xfrm>
            <a:off x="1295400" y="2895600"/>
            <a:ext cx="6477000" cy="3276600"/>
          </a:xfrm>
          <a:prstGeom prst="rect">
            <a:avLst/>
          </a:prstGeom>
          <a:noFill/>
        </p:spPr>
      </p:pic>
      <p:sp>
        <p:nvSpPr>
          <p:cNvPr id="6" name="TextBox 5"/>
          <p:cNvSpPr txBox="1"/>
          <p:nvPr/>
        </p:nvSpPr>
        <p:spPr>
          <a:xfrm>
            <a:off x="5257800" y="1905000"/>
            <a:ext cx="2765501" cy="646331"/>
          </a:xfrm>
          <a:prstGeom prst="rect">
            <a:avLst/>
          </a:prstGeom>
          <a:noFill/>
        </p:spPr>
        <p:txBody>
          <a:bodyPr wrap="none" rtlCol="0">
            <a:spAutoFit/>
          </a:bodyPr>
          <a:lstStyle/>
          <a:p>
            <a:r>
              <a:rPr lang="en-US" b="1" dirty="0" err="1" smtClean="0">
                <a:solidFill>
                  <a:schemeClr val="tx2"/>
                </a:solidFill>
                <a:latin typeface="Century Gothic" pitchFamily="34" charset="0"/>
              </a:rPr>
              <a:t>Iso</a:t>
            </a:r>
            <a:r>
              <a:rPr lang="en-US" b="1" dirty="0" smtClean="0">
                <a:solidFill>
                  <a:schemeClr val="tx2"/>
                </a:solidFill>
                <a:latin typeface="Century Gothic" pitchFamily="34" charset="0"/>
              </a:rPr>
              <a:t>  means  “the same”</a:t>
            </a:r>
          </a:p>
          <a:p>
            <a:r>
              <a:rPr lang="en-US" b="1" dirty="0" smtClean="0">
                <a:solidFill>
                  <a:schemeClr val="tx2"/>
                </a:solidFill>
                <a:latin typeface="Century Gothic" pitchFamily="34" charset="0"/>
              </a:rPr>
              <a:t>Tonic means “pressure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09600"/>
            <a:ext cx="7770824" cy="923330"/>
          </a:xfrm>
          <a:prstGeom prst="rect">
            <a:avLst/>
          </a:prstGeom>
          <a:noFill/>
        </p:spPr>
        <p:txBody>
          <a:bodyPr wrap="square" rtlCol="0">
            <a:spAutoFit/>
          </a:bodyPr>
          <a:lstStyle/>
          <a:p>
            <a:pPr algn="ctr" eaLnBrk="0" hangingPunct="0"/>
            <a:r>
              <a:rPr lang="en-US" sz="5400" b="1" dirty="0" smtClean="0">
                <a:solidFill>
                  <a:srgbClr val="7030A0"/>
                </a:solidFill>
                <a:latin typeface="Century Gothic" pitchFamily="34" charset="0"/>
              </a:rPr>
              <a:t>Isotonic Nutrition</a:t>
            </a:r>
            <a:endParaRPr lang="en-US" sz="5400" b="1" dirty="0">
              <a:solidFill>
                <a:srgbClr val="7030A0"/>
              </a:solidFill>
              <a:latin typeface="Century Gothic" pitchFamily="34" charset="0"/>
            </a:endParaRPr>
          </a:p>
        </p:txBody>
      </p:sp>
      <p:sp>
        <p:nvSpPr>
          <p:cNvPr id="3" name="TextBox 2"/>
          <p:cNvSpPr txBox="1"/>
          <p:nvPr/>
        </p:nvSpPr>
        <p:spPr>
          <a:xfrm>
            <a:off x="914400" y="2362200"/>
            <a:ext cx="4495799" cy="3046988"/>
          </a:xfrm>
          <a:prstGeom prst="rect">
            <a:avLst/>
          </a:prstGeom>
          <a:noFill/>
        </p:spPr>
        <p:txBody>
          <a:bodyPr wrap="square" rtlCol="0">
            <a:spAutoFit/>
          </a:bodyPr>
          <a:lstStyle/>
          <a:p>
            <a:pPr>
              <a:lnSpc>
                <a:spcPct val="80000"/>
              </a:lnSpc>
            </a:pPr>
            <a:r>
              <a:rPr lang="en-US" sz="2400" b="1" dirty="0">
                <a:solidFill>
                  <a:schemeClr val="bg2">
                    <a:lumMod val="25000"/>
                  </a:schemeClr>
                </a:solidFill>
                <a:latin typeface="Century Gothic" pitchFamily="34" charset="0"/>
              </a:rPr>
              <a:t>90%  to 95% absorbable</a:t>
            </a:r>
          </a:p>
          <a:p>
            <a:pPr>
              <a:lnSpc>
                <a:spcPct val="80000"/>
              </a:lnSpc>
              <a:buFontTx/>
              <a:buNone/>
            </a:pPr>
            <a:endParaRPr lang="en-US" sz="2400" b="1" dirty="0">
              <a:solidFill>
                <a:schemeClr val="bg2">
                  <a:lumMod val="25000"/>
                </a:schemeClr>
              </a:solidFill>
              <a:latin typeface="Century Gothic" pitchFamily="34" charset="0"/>
            </a:endParaRPr>
          </a:p>
          <a:p>
            <a:pPr>
              <a:lnSpc>
                <a:spcPct val="80000"/>
              </a:lnSpc>
            </a:pPr>
            <a:r>
              <a:rPr lang="en-US" sz="2400" b="1" dirty="0">
                <a:solidFill>
                  <a:schemeClr val="bg2">
                    <a:lumMod val="25000"/>
                  </a:schemeClr>
                </a:solidFill>
                <a:latin typeface="Century Gothic" pitchFamily="34" charset="0"/>
              </a:rPr>
              <a:t>Drink on an empty stomach</a:t>
            </a:r>
          </a:p>
          <a:p>
            <a:pPr>
              <a:lnSpc>
                <a:spcPct val="80000"/>
              </a:lnSpc>
              <a:buFontTx/>
              <a:buNone/>
            </a:pPr>
            <a:endParaRPr lang="en-US" sz="2400" b="1" dirty="0">
              <a:solidFill>
                <a:schemeClr val="bg2">
                  <a:lumMod val="25000"/>
                </a:schemeClr>
              </a:solidFill>
              <a:latin typeface="Century Gothic" pitchFamily="34" charset="0"/>
            </a:endParaRPr>
          </a:p>
          <a:p>
            <a:pPr>
              <a:lnSpc>
                <a:spcPct val="80000"/>
              </a:lnSpc>
            </a:pPr>
            <a:r>
              <a:rPr lang="en-US" sz="2400" b="1" dirty="0">
                <a:solidFill>
                  <a:schemeClr val="bg2">
                    <a:lumMod val="25000"/>
                  </a:schemeClr>
                </a:solidFill>
                <a:latin typeface="Century Gothic" pitchFamily="34" charset="0"/>
              </a:rPr>
              <a:t>5 minute delivery time</a:t>
            </a:r>
          </a:p>
          <a:p>
            <a:pPr>
              <a:lnSpc>
                <a:spcPct val="80000"/>
              </a:lnSpc>
              <a:buFontTx/>
              <a:buNone/>
            </a:pPr>
            <a:endParaRPr lang="en-US" sz="2400" b="1" dirty="0">
              <a:solidFill>
                <a:schemeClr val="bg2">
                  <a:lumMod val="25000"/>
                </a:schemeClr>
              </a:solidFill>
              <a:latin typeface="Century Gothic" pitchFamily="34" charset="0"/>
            </a:endParaRPr>
          </a:p>
          <a:p>
            <a:pPr>
              <a:lnSpc>
                <a:spcPct val="80000"/>
              </a:lnSpc>
            </a:pPr>
            <a:r>
              <a:rPr lang="en-US" sz="2400" b="1" dirty="0">
                <a:solidFill>
                  <a:schemeClr val="bg2">
                    <a:lumMod val="25000"/>
                  </a:schemeClr>
                </a:solidFill>
                <a:latin typeface="Century Gothic" pitchFamily="34" charset="0"/>
              </a:rPr>
              <a:t>Delivered to the small intestine with no dilution</a:t>
            </a:r>
          </a:p>
          <a:p>
            <a:pPr>
              <a:lnSpc>
                <a:spcPct val="80000"/>
              </a:lnSpc>
            </a:pPr>
            <a:r>
              <a:rPr lang="en-US" sz="2400" b="1" dirty="0">
                <a:solidFill>
                  <a:schemeClr val="bg2">
                    <a:lumMod val="25000"/>
                  </a:schemeClr>
                </a:solidFill>
                <a:latin typeface="Century Gothic" pitchFamily="34" charset="0"/>
              </a:rPr>
              <a:t>No binders, fillers, or coatings</a:t>
            </a:r>
            <a:r>
              <a:rPr lang="en-US" sz="2400" b="1" dirty="0" smtClean="0">
                <a:solidFill>
                  <a:schemeClr val="bg2">
                    <a:lumMod val="25000"/>
                  </a:schemeClr>
                </a:solidFill>
                <a:effectLst>
                  <a:outerShdw blurRad="38100" dist="38100" dir="2700000" algn="tl">
                    <a:srgbClr val="C0C0C0"/>
                  </a:outerShdw>
                </a:effectLst>
              </a:rPr>
              <a:t> </a:t>
            </a:r>
            <a:endParaRPr lang="en-US" sz="2400" b="1" dirty="0">
              <a:solidFill>
                <a:schemeClr val="bg2">
                  <a:lumMod val="25000"/>
                </a:schemeClr>
              </a:solidFill>
              <a:effectLst>
                <a:outerShdw blurRad="38100" dist="38100" dir="2700000" algn="tl">
                  <a:srgbClr val="C0C0C0"/>
                </a:outerShdw>
              </a:effectLst>
            </a:endParaRPr>
          </a:p>
        </p:txBody>
      </p:sp>
      <p:pic>
        <p:nvPicPr>
          <p:cNvPr id="5" name="Picture 18" descr="OPC-3"/>
          <p:cNvPicPr>
            <a:picLocks noChangeAspect="1" noChangeArrowheads="1"/>
          </p:cNvPicPr>
          <p:nvPr/>
        </p:nvPicPr>
        <p:blipFill>
          <a:blip r:embed="rId2" cstate="print"/>
          <a:srcRect l="14999" t="5000" r="14999" b="5000"/>
          <a:stretch>
            <a:fillRect/>
          </a:stretch>
        </p:blipFill>
        <p:spPr bwMode="auto">
          <a:xfrm rot="600000">
            <a:off x="5851815" y="2370245"/>
            <a:ext cx="2078487" cy="26352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33400"/>
            <a:ext cx="8654367" cy="1323439"/>
          </a:xfrm>
          <a:prstGeom prst="rect">
            <a:avLst/>
          </a:prstGeom>
          <a:noFill/>
        </p:spPr>
        <p:txBody>
          <a:bodyPr wrap="square" rtlCol="0">
            <a:spAutoFit/>
          </a:bodyPr>
          <a:lstStyle/>
          <a:p>
            <a:pPr algn="ctr"/>
            <a:r>
              <a:rPr lang="en-US" sz="4000" b="1" dirty="0" smtClean="0">
                <a:solidFill>
                  <a:srgbClr val="7030A0"/>
                </a:solidFill>
                <a:latin typeface="Century Gothic" pitchFamily="34" charset="0"/>
              </a:rPr>
              <a:t>Recommended Ongoing Supplement Program</a:t>
            </a:r>
            <a:endParaRPr lang="en-US" sz="4000" b="1" dirty="0">
              <a:solidFill>
                <a:srgbClr val="7030A0"/>
              </a:solidFill>
            </a:endParaRPr>
          </a:p>
        </p:txBody>
      </p:sp>
      <p:sp>
        <p:nvSpPr>
          <p:cNvPr id="3" name="TextBox 2"/>
          <p:cNvSpPr txBox="1"/>
          <p:nvPr/>
        </p:nvSpPr>
        <p:spPr>
          <a:xfrm>
            <a:off x="2133600" y="1981200"/>
            <a:ext cx="4814138" cy="4635115"/>
          </a:xfrm>
          <a:prstGeom prst="rect">
            <a:avLst/>
          </a:prstGeom>
          <a:noFill/>
        </p:spPr>
        <p:txBody>
          <a:bodyPr wrap="square" rtlCol="0">
            <a:spAutoFit/>
          </a:bodyPr>
          <a:lstStyle/>
          <a:p>
            <a:pPr>
              <a:lnSpc>
                <a:spcPct val="80000"/>
              </a:lnSpc>
              <a:spcAft>
                <a:spcPct val="10000"/>
              </a:spcAft>
            </a:pPr>
            <a:r>
              <a:rPr lang="en-US" sz="2800" b="1" dirty="0" smtClean="0">
                <a:solidFill>
                  <a:schemeClr val="tx2"/>
                </a:solidFill>
                <a:latin typeface="Century Gothic" pitchFamily="34" charset="0"/>
              </a:rPr>
              <a:t>OPCs/ORAC Anti-Oxidants</a:t>
            </a:r>
          </a:p>
          <a:p>
            <a:pPr>
              <a:lnSpc>
                <a:spcPct val="80000"/>
              </a:lnSpc>
              <a:spcAft>
                <a:spcPct val="10000"/>
              </a:spcAft>
            </a:pPr>
            <a:r>
              <a:rPr lang="en-US" sz="2800" b="1" dirty="0" smtClean="0">
                <a:solidFill>
                  <a:schemeClr val="tx2"/>
                </a:solidFill>
                <a:latin typeface="Century Gothic" pitchFamily="34" charset="0"/>
              </a:rPr>
              <a:t>Digestive Enzymes</a:t>
            </a:r>
          </a:p>
          <a:p>
            <a:pPr>
              <a:lnSpc>
                <a:spcPct val="80000"/>
              </a:lnSpc>
              <a:spcAft>
                <a:spcPct val="10000"/>
              </a:spcAft>
            </a:pPr>
            <a:r>
              <a:rPr lang="en-US" sz="2800" b="1" dirty="0" smtClean="0">
                <a:solidFill>
                  <a:schemeClr val="tx2"/>
                </a:solidFill>
                <a:latin typeface="Century Gothic" pitchFamily="34" charset="0"/>
              </a:rPr>
              <a:t>Calcium</a:t>
            </a:r>
          </a:p>
          <a:p>
            <a:pPr>
              <a:lnSpc>
                <a:spcPct val="80000"/>
              </a:lnSpc>
              <a:spcAft>
                <a:spcPct val="10000"/>
              </a:spcAft>
            </a:pPr>
            <a:endParaRPr lang="en-US" sz="2800" b="1" dirty="0">
              <a:solidFill>
                <a:schemeClr val="tx2"/>
              </a:solidFill>
              <a:latin typeface="Century Gothic" pitchFamily="34" charset="0"/>
            </a:endParaRPr>
          </a:p>
          <a:p>
            <a:pPr>
              <a:lnSpc>
                <a:spcPct val="80000"/>
              </a:lnSpc>
              <a:spcAft>
                <a:spcPct val="10000"/>
              </a:spcAft>
            </a:pPr>
            <a:r>
              <a:rPr lang="en-US" sz="2800" b="1" dirty="0" smtClean="0">
                <a:solidFill>
                  <a:schemeClr val="tx2"/>
                </a:solidFill>
                <a:latin typeface="Century Gothic" pitchFamily="34" charset="0"/>
              </a:rPr>
              <a:t>Multiple Vitamin</a:t>
            </a:r>
          </a:p>
          <a:p>
            <a:pPr>
              <a:lnSpc>
                <a:spcPct val="80000"/>
              </a:lnSpc>
              <a:spcAft>
                <a:spcPct val="10000"/>
              </a:spcAft>
            </a:pPr>
            <a:r>
              <a:rPr lang="en-US" sz="2800" b="1" dirty="0" smtClean="0">
                <a:solidFill>
                  <a:schemeClr val="tx2"/>
                </a:solidFill>
                <a:latin typeface="Century Gothic" pitchFamily="34" charset="0"/>
              </a:rPr>
              <a:t>B Complex</a:t>
            </a:r>
          </a:p>
          <a:p>
            <a:pPr>
              <a:lnSpc>
                <a:spcPct val="80000"/>
              </a:lnSpc>
              <a:spcAft>
                <a:spcPct val="10000"/>
              </a:spcAft>
            </a:pPr>
            <a:endParaRPr lang="en-US" sz="2800" b="1" dirty="0" smtClean="0">
              <a:solidFill>
                <a:schemeClr val="tx2"/>
              </a:solidFill>
              <a:latin typeface="Century Gothic" pitchFamily="34" charset="0"/>
            </a:endParaRPr>
          </a:p>
          <a:p>
            <a:pPr>
              <a:lnSpc>
                <a:spcPct val="80000"/>
              </a:lnSpc>
              <a:spcAft>
                <a:spcPct val="10000"/>
              </a:spcAft>
            </a:pPr>
            <a:r>
              <a:rPr lang="en-US" sz="2800" b="1" dirty="0" smtClean="0">
                <a:solidFill>
                  <a:schemeClr val="tx2"/>
                </a:solidFill>
                <a:latin typeface="Century Gothic" pitchFamily="34" charset="0"/>
              </a:rPr>
              <a:t>Complete Greens</a:t>
            </a:r>
          </a:p>
          <a:p>
            <a:pPr>
              <a:lnSpc>
                <a:spcPct val="80000"/>
              </a:lnSpc>
              <a:spcAft>
                <a:spcPct val="10000"/>
              </a:spcAft>
            </a:pPr>
            <a:r>
              <a:rPr lang="en-US" sz="2800" b="1" dirty="0" smtClean="0">
                <a:solidFill>
                  <a:schemeClr val="tx2"/>
                </a:solidFill>
                <a:latin typeface="Century Gothic" pitchFamily="34" charset="0"/>
              </a:rPr>
              <a:t>Multi-Minerals </a:t>
            </a:r>
          </a:p>
          <a:p>
            <a:pPr>
              <a:lnSpc>
                <a:spcPct val="80000"/>
              </a:lnSpc>
              <a:spcAft>
                <a:spcPct val="10000"/>
              </a:spcAft>
            </a:pPr>
            <a:endParaRPr lang="en-US" sz="2800" b="1" dirty="0" smtClean="0">
              <a:solidFill>
                <a:schemeClr val="tx2"/>
              </a:solidFill>
              <a:latin typeface="Century Gothic" pitchFamily="34" charset="0"/>
            </a:endParaRPr>
          </a:p>
          <a:p>
            <a:pPr>
              <a:lnSpc>
                <a:spcPct val="80000"/>
              </a:lnSpc>
              <a:spcAft>
                <a:spcPct val="10000"/>
              </a:spcAft>
            </a:pPr>
            <a:r>
              <a:rPr lang="en-US" sz="2800" b="1" dirty="0" smtClean="0">
                <a:solidFill>
                  <a:schemeClr val="tx2"/>
                </a:solidFill>
                <a:latin typeface="Century Gothic" pitchFamily="34" charset="0"/>
              </a:rPr>
              <a:t>Omega 3 Oils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1" y="381000"/>
            <a:ext cx="5486400" cy="1754326"/>
          </a:xfrm>
          <a:prstGeom prst="rect">
            <a:avLst/>
          </a:prstGeom>
          <a:noFill/>
        </p:spPr>
        <p:txBody>
          <a:bodyPr wrap="square" rtlCol="0">
            <a:spAutoFit/>
          </a:bodyPr>
          <a:lstStyle/>
          <a:p>
            <a:pPr algn="ctr"/>
            <a:r>
              <a:rPr lang="en-US" sz="3600" b="1" dirty="0" smtClean="0">
                <a:latin typeface="Century Gothic" pitchFamily="34" charset="0"/>
              </a:rPr>
              <a:t>Nothing is More Valuable Than Your Health! </a:t>
            </a:r>
            <a:endParaRPr lang="en-US" sz="3600" b="1" dirty="0"/>
          </a:p>
        </p:txBody>
      </p:sp>
      <p:sp>
        <p:nvSpPr>
          <p:cNvPr id="3" name="TextBox 2"/>
          <p:cNvSpPr txBox="1"/>
          <p:nvPr/>
        </p:nvSpPr>
        <p:spPr>
          <a:xfrm>
            <a:off x="1371600" y="3124200"/>
            <a:ext cx="2362200" cy="1292662"/>
          </a:xfrm>
          <a:prstGeom prst="rect">
            <a:avLst/>
          </a:prstGeom>
          <a:noFill/>
        </p:spPr>
        <p:txBody>
          <a:bodyPr wrap="square" rtlCol="0">
            <a:spAutoFit/>
          </a:bodyPr>
          <a:lstStyle/>
          <a:p>
            <a:r>
              <a:rPr lang="en-US" sz="2000" b="1" dirty="0" smtClean="0">
                <a:solidFill>
                  <a:srgbClr val="FF0000"/>
                </a:solidFill>
              </a:rPr>
              <a:t>Take responsibility </a:t>
            </a:r>
            <a:br>
              <a:rPr lang="en-US" sz="2000" b="1" dirty="0" smtClean="0">
                <a:solidFill>
                  <a:srgbClr val="FF0000"/>
                </a:solidFill>
              </a:rPr>
            </a:br>
            <a:r>
              <a:rPr lang="en-US" sz="2000" b="1" dirty="0" smtClean="0">
                <a:solidFill>
                  <a:srgbClr val="FF0000"/>
                </a:solidFill>
              </a:rPr>
              <a:t>for yours now</a:t>
            </a:r>
            <a:r>
              <a:rPr lang="en-US" dirty="0" smtClean="0">
                <a:solidFill>
                  <a:srgbClr val="FF0000"/>
                </a:solidFill>
              </a:rPr>
              <a:t>!</a:t>
            </a:r>
          </a:p>
          <a:p>
            <a:endParaRPr lang="en-US" dirty="0"/>
          </a:p>
        </p:txBody>
      </p:sp>
      <p:sp>
        <p:nvSpPr>
          <p:cNvPr id="4" name="TextBox 3"/>
          <p:cNvSpPr txBox="1"/>
          <p:nvPr/>
        </p:nvSpPr>
        <p:spPr>
          <a:xfrm>
            <a:off x="6400800" y="3657600"/>
            <a:ext cx="184731" cy="369332"/>
          </a:xfrm>
          <a:prstGeom prst="rect">
            <a:avLst/>
          </a:prstGeom>
          <a:noFill/>
        </p:spPr>
        <p:txBody>
          <a:bodyPr wrap="none" rtlCol="0">
            <a:spAutoFit/>
          </a:bodyPr>
          <a:lstStyle/>
          <a:p>
            <a:endParaRPr lang="en-US" dirty="0"/>
          </a:p>
        </p:txBody>
      </p:sp>
      <p:pic>
        <p:nvPicPr>
          <p:cNvPr id="5" name="Picture 7" descr="jmo1338l"/>
          <p:cNvPicPr>
            <a:picLocks noChangeAspect="1" noChangeArrowheads="1"/>
          </p:cNvPicPr>
          <p:nvPr/>
        </p:nvPicPr>
        <p:blipFill>
          <a:blip r:embed="rId2" cstate="print"/>
          <a:srcRect/>
          <a:stretch>
            <a:fillRect/>
          </a:stretch>
        </p:blipFill>
        <p:spPr bwMode="auto">
          <a:xfrm>
            <a:off x="4038600" y="2514600"/>
            <a:ext cx="4343400" cy="3886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208898" name="Picture 2"/>
          <p:cNvPicPr>
            <a:picLocks noGrp="1" noChangeAspect="1" noChangeArrowheads="1"/>
          </p:cNvPicPr>
          <p:nvPr>
            <p:ph idx="4294967295"/>
          </p:nvPr>
        </p:nvPicPr>
        <p:blipFill>
          <a:blip r:embed="rId4" cstate="print"/>
          <a:srcRect/>
          <a:stretch>
            <a:fillRect/>
          </a:stretch>
        </p:blipFill>
        <p:spPr>
          <a:xfrm>
            <a:off x="0" y="39688"/>
            <a:ext cx="5334000" cy="6818312"/>
          </a:xfrm>
        </p:spPr>
      </p:pic>
    </p:spTree>
    <p:extLst>
      <p:ext uri="{BB962C8B-B14F-4D97-AF65-F5344CB8AC3E}">
        <p14:creationId xmlns:p14="http://schemas.microsoft.com/office/powerpoint/2010/main" val="155061946"/>
      </p:ext>
    </p:extLst>
  </p:cSld>
  <p:clrMapOvr>
    <a:overrideClrMapping bg1="dk1" tx1="lt1" bg2="dk2" tx2="lt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0947" name="Content Placeholder 2"/>
          <p:cNvSpPr>
            <a:spLocks noGrp="1"/>
          </p:cNvSpPr>
          <p:nvPr>
            <p:ph idx="4294967295"/>
          </p:nvPr>
        </p:nvSpPr>
        <p:spPr>
          <a:xfrm>
            <a:off x="0" y="1600200"/>
            <a:ext cx="8229600" cy="4525963"/>
          </a:xfrm>
        </p:spPr>
        <p:txBody>
          <a:bodyPr/>
          <a:lstStyle/>
          <a:p>
            <a:pPr eaLnBrk="1" hangingPunct="1"/>
            <a:r>
              <a:rPr lang="en-US"/>
              <a:t>Paula deen ad</a:t>
            </a:r>
          </a:p>
        </p:txBody>
      </p:sp>
      <p:pic>
        <p:nvPicPr>
          <p:cNvPr id="210948" name="Picture 3" descr="smithfieldpr00000n.jpg"/>
          <p:cNvPicPr>
            <a:picLocks noChangeAspect="1"/>
          </p:cNvPicPr>
          <p:nvPr/>
        </p:nvPicPr>
        <p:blipFill>
          <a:blip r:embed="rId4" cstate="print"/>
          <a:srcRect/>
          <a:stretch>
            <a:fillRect/>
          </a:stretch>
        </p:blipFill>
        <p:spPr bwMode="auto">
          <a:xfrm>
            <a:off x="0" y="-177800"/>
            <a:ext cx="9144000" cy="7493000"/>
          </a:xfrm>
          <a:prstGeom prst="rect">
            <a:avLst/>
          </a:prstGeom>
          <a:noFill/>
          <a:ln w="9525">
            <a:noFill/>
            <a:miter lim="800000"/>
            <a:headEnd/>
            <a:tailEnd/>
          </a:ln>
        </p:spPr>
      </p:pic>
    </p:spTree>
    <p:extLst>
      <p:ext uri="{BB962C8B-B14F-4D97-AF65-F5344CB8AC3E}">
        <p14:creationId xmlns:p14="http://schemas.microsoft.com/office/powerpoint/2010/main" val="128368290"/>
      </p:ext>
    </p:extLst>
  </p:cSld>
  <p:clrMapOvr>
    <a:overrideClrMapping bg1="lt1" tx1="dk1" bg2="lt2" tx2="dk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2995" name="Content Placeholder 2"/>
          <p:cNvSpPr>
            <a:spLocks noGrp="1"/>
          </p:cNvSpPr>
          <p:nvPr>
            <p:ph idx="4294967295"/>
          </p:nvPr>
        </p:nvSpPr>
        <p:spPr>
          <a:xfrm>
            <a:off x="0" y="1600200"/>
            <a:ext cx="8229600" cy="4525963"/>
          </a:xfrm>
        </p:spPr>
        <p:txBody>
          <a:bodyPr/>
          <a:lstStyle/>
          <a:p>
            <a:pPr eaLnBrk="1" hangingPunct="1"/>
            <a:r>
              <a:rPr lang="en-US"/>
              <a:t>Pig kill floor</a:t>
            </a:r>
          </a:p>
        </p:txBody>
      </p:sp>
      <p:pic>
        <p:nvPicPr>
          <p:cNvPr id="212996" name="Picture 3" descr="IN4785275Animal-Aid-_33436s.jpg"/>
          <p:cNvPicPr>
            <a:picLocks noChangeAspect="1"/>
          </p:cNvPicPr>
          <p:nvPr/>
        </p:nvPicPr>
        <p:blipFill>
          <a:blip r:embed="rId3" cstate="print"/>
          <a:srcRect/>
          <a:stretch>
            <a:fillRect/>
          </a:stretch>
        </p:blipFill>
        <p:spPr bwMode="auto">
          <a:xfrm>
            <a:off x="1" y="0"/>
            <a:ext cx="9139239" cy="6858000"/>
          </a:xfrm>
          <a:prstGeom prst="rect">
            <a:avLst/>
          </a:prstGeom>
          <a:noFill/>
          <a:ln w="9525">
            <a:noFill/>
            <a:miter lim="800000"/>
            <a:headEnd/>
            <a:tailEnd/>
          </a:ln>
        </p:spPr>
      </p:pic>
    </p:spTree>
    <p:extLst>
      <p:ext uri="{BB962C8B-B14F-4D97-AF65-F5344CB8AC3E}">
        <p14:creationId xmlns:p14="http://schemas.microsoft.com/office/powerpoint/2010/main" val="548602307"/>
      </p:ext>
    </p:extLst>
  </p:cSld>
  <p:clrMapOvr>
    <a:overrideClrMapping bg1="lt1" tx1="dk1" bg2="lt2" tx2="dk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dirty="0"/>
          </a:p>
        </p:txBody>
      </p:sp>
      <p:sp>
        <p:nvSpPr>
          <p:cNvPr id="4" name="Text Placeholder 3"/>
          <p:cNvSpPr>
            <a:spLocks noGrp="1"/>
          </p:cNvSpPr>
          <p:nvPr>
            <p:ph sz="half" idx="1"/>
          </p:nvPr>
        </p:nvSpPr>
        <p:spPr>
          <a:xfrm>
            <a:off x="152400" y="1752600"/>
            <a:ext cx="4800600" cy="4876800"/>
          </a:xfrm>
        </p:spPr>
        <p:txBody>
          <a:bodyPr>
            <a:noAutofit/>
          </a:bodyPr>
          <a:lstStyle/>
          <a:p>
            <a:r>
              <a:rPr lang="en-US" sz="1200" dirty="0" smtClean="0">
                <a:latin typeface="Arial" pitchFamily="34" charset="0"/>
                <a:cs typeface="Arial" pitchFamily="34" charset="0"/>
              </a:rPr>
              <a:t>We’ve all heard of </a:t>
            </a:r>
            <a:r>
              <a:rPr lang="en-US" sz="1200" b="1" dirty="0" err="1" smtClean="0">
                <a:solidFill>
                  <a:srgbClr val="00B050"/>
                </a:solidFill>
                <a:latin typeface="Arial" pitchFamily="34" charset="0"/>
                <a:cs typeface="Arial" pitchFamily="34" charset="0"/>
              </a:rPr>
              <a:t>greenwashing</a:t>
            </a:r>
            <a:r>
              <a:rPr lang="en-US" sz="1200" dirty="0" smtClean="0">
                <a:latin typeface="Arial" pitchFamily="34" charset="0"/>
                <a:cs typeface="Arial" pitchFamily="34" charset="0"/>
              </a:rPr>
              <a:t> — companies disingenuously presenting their products and policies as environmentally friendly. But </a:t>
            </a:r>
            <a:r>
              <a:rPr lang="en-US" sz="1200" b="1" i="1" dirty="0" err="1" smtClean="0">
                <a:solidFill>
                  <a:srgbClr val="FF00FF"/>
                </a:solidFill>
                <a:latin typeface="Arial" pitchFamily="34" charset="0"/>
                <a:cs typeface="Arial" pitchFamily="34" charset="0"/>
              </a:rPr>
              <a:t>pinkwashing</a:t>
            </a:r>
            <a:r>
              <a:rPr lang="en-US" sz="1200" b="1" i="1" dirty="0" smtClean="0">
                <a:solidFill>
                  <a:srgbClr val="FF00FF"/>
                </a:solidFill>
                <a:latin typeface="Arial" pitchFamily="34" charset="0"/>
                <a:cs typeface="Arial" pitchFamily="34" charset="0"/>
              </a:rPr>
              <a:t>?</a:t>
            </a:r>
            <a:r>
              <a:rPr lang="en-US" sz="1200" b="1" dirty="0" smtClean="0">
                <a:solidFill>
                  <a:srgbClr val="FF00FF"/>
                </a:solidFill>
                <a:latin typeface="Arial" pitchFamily="34" charset="0"/>
                <a:cs typeface="Arial" pitchFamily="34" charset="0"/>
              </a:rPr>
              <a:t> </a:t>
            </a:r>
            <a:r>
              <a:rPr lang="en-US" sz="1200" dirty="0" smtClean="0">
                <a:latin typeface="Arial" pitchFamily="34" charset="0"/>
                <a:cs typeface="Arial" pitchFamily="34" charset="0"/>
              </a:rPr>
              <a:t>Pretending to care about the breast cancer movement while manufacturing products that are linked to the disease? Who would stoop so low?  I’ll give you one guess.</a:t>
            </a:r>
          </a:p>
          <a:p>
            <a:pPr>
              <a:buNone/>
            </a:pPr>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Yes, the same fried-food masterminds who recently brought the world that bun-less grease-fest known as the “</a:t>
            </a:r>
            <a:r>
              <a:rPr lang="en-US" sz="1200" dirty="0" smtClean="0">
                <a:latin typeface="Arial" pitchFamily="34" charset="0"/>
                <a:cs typeface="Arial" pitchFamily="34" charset="0"/>
                <a:hlinkClick r:id="rId3"/>
              </a:rPr>
              <a:t>Double Down</a:t>
            </a:r>
            <a:r>
              <a:rPr lang="en-US" sz="1200" dirty="0" smtClean="0">
                <a:latin typeface="Arial" pitchFamily="34" charset="0"/>
                <a:cs typeface="Arial" pitchFamily="34" charset="0"/>
              </a:rPr>
              <a:t>” (two slices of bacon, melted slices of Swiss and pepper jack cheese and a dollop of ‘the Colonel’s sauce” stuffed between two pieces of fried chicken) are now taking a stand against Breast Cancer with their “</a:t>
            </a:r>
            <a:r>
              <a:rPr lang="en-US" sz="1200" dirty="0" smtClean="0">
                <a:latin typeface="Arial" pitchFamily="34" charset="0"/>
                <a:cs typeface="Arial" pitchFamily="34" charset="0"/>
                <a:hlinkClick r:id="rId4"/>
              </a:rPr>
              <a:t>Buckets for the Cure</a:t>
            </a:r>
            <a:r>
              <a:rPr lang="en-US" sz="1200" dirty="0" smtClean="0">
                <a:latin typeface="Arial" pitchFamily="34" charset="0"/>
                <a:cs typeface="Arial" pitchFamily="34" charset="0"/>
              </a:rPr>
              <a:t>” campaign.</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The problem? Diets high in fat, sodium and carbohydrates — you know, kind of like what you find in a bucket ‘o deep-fried KFC goodness — are widely acknowledged to increase your risk of heart disease, stroke, diabetes, high blood pressure, and (last but not least) obesity. And, wouldn’t you know it, obesity just happens to be one of those conditions that put women (especially </a:t>
            </a:r>
            <a:r>
              <a:rPr lang="en-US" sz="1200" dirty="0" smtClean="0">
                <a:latin typeface="Arial" pitchFamily="34" charset="0"/>
                <a:cs typeface="Arial" pitchFamily="34" charset="0"/>
                <a:hlinkClick r:id="rId5"/>
              </a:rPr>
              <a:t>post-menopausal women</a:t>
            </a:r>
            <a:r>
              <a:rPr lang="en-US" sz="1200" dirty="0" smtClean="0">
                <a:latin typeface="Arial" pitchFamily="34" charset="0"/>
                <a:cs typeface="Arial" pitchFamily="34" charset="0"/>
              </a:rPr>
              <a:t>) at a </a:t>
            </a:r>
            <a:r>
              <a:rPr lang="en-US" sz="1200" dirty="0" smtClean="0">
                <a:latin typeface="Arial" pitchFamily="34" charset="0"/>
                <a:cs typeface="Arial" pitchFamily="34" charset="0"/>
                <a:hlinkClick r:id="rId6"/>
              </a:rPr>
              <a:t>much higher risk of developing breast cancer</a:t>
            </a:r>
            <a:r>
              <a:rPr lang="en-US" sz="1200" dirty="0" smtClean="0">
                <a:latin typeface="Arial" pitchFamily="34" charset="0"/>
                <a:cs typeface="Arial" pitchFamily="34" charset="0"/>
              </a:rPr>
              <a:t>, and everyone — men included — at a higher risk for </a:t>
            </a:r>
            <a:r>
              <a:rPr lang="en-US" sz="1200" dirty="0" smtClean="0">
                <a:latin typeface="Arial" pitchFamily="34" charset="0"/>
                <a:cs typeface="Arial" pitchFamily="34" charset="0"/>
                <a:hlinkClick r:id="rId7"/>
              </a:rPr>
              <a:t>over 100,000 other types of cancer</a:t>
            </a:r>
            <a:r>
              <a:rPr lang="en-US" sz="1200" dirty="0" smtClean="0">
                <a:latin typeface="Arial" pitchFamily="34" charset="0"/>
                <a:cs typeface="Arial" pitchFamily="34" charset="0"/>
              </a:rPr>
              <a:t>.</a:t>
            </a:r>
          </a:p>
          <a:p>
            <a:endParaRPr lang="en-US" sz="1200" dirty="0">
              <a:latin typeface="Arial" pitchFamily="34" charset="0"/>
              <a:cs typeface="Arial" pitchFamily="34" charset="0"/>
            </a:endParaRPr>
          </a:p>
        </p:txBody>
      </p:sp>
      <p:pic>
        <p:nvPicPr>
          <p:cNvPr id="2052" name="Picture 4" descr="C:\Documents and Settings\CL\My Documents\My Pictures\Product training 6-5-10\KFC buckets for cancer.jpg"/>
          <p:cNvPicPr>
            <a:picLocks noGrp="1" noChangeAspect="1" noChangeArrowheads="1"/>
          </p:cNvPicPr>
          <p:nvPr>
            <p:ph sz="half" idx="2"/>
          </p:nvPr>
        </p:nvPicPr>
        <p:blipFill>
          <a:blip r:embed="rId8" cstate="print"/>
          <a:stretch>
            <a:fillRect/>
          </a:stretch>
        </p:blipFill>
        <p:spPr bwMode="auto">
          <a:xfrm>
            <a:off x="5238750" y="2643981"/>
            <a:ext cx="2857500" cy="2438400"/>
          </a:xfrm>
          <a:prstGeom prst="rect">
            <a:avLst/>
          </a:prstGeom>
          <a:noFill/>
        </p:spPr>
      </p:pic>
      <p:pic>
        <p:nvPicPr>
          <p:cNvPr id="2050" name="Picture 2" descr="C:\Documents and Settings\CL\My Documents\My Pictures\Product training 6-5-10\twp_logo_300.gif"/>
          <p:cNvPicPr>
            <a:picLocks noChangeAspect="1" noChangeArrowheads="1"/>
          </p:cNvPicPr>
          <p:nvPr/>
        </p:nvPicPr>
        <p:blipFill>
          <a:blip r:embed="rId9" cstate="print"/>
          <a:srcRect/>
          <a:stretch>
            <a:fillRect/>
          </a:stretch>
        </p:blipFill>
        <p:spPr bwMode="auto">
          <a:xfrm>
            <a:off x="3048001" y="152400"/>
            <a:ext cx="2857500" cy="457200"/>
          </a:xfrm>
          <a:prstGeom prst="rect">
            <a:avLst/>
          </a:prstGeom>
          <a:noFill/>
        </p:spPr>
      </p:pic>
      <p:pic>
        <p:nvPicPr>
          <p:cNvPr id="2051" name="Picture 3" descr="C:\Documents and Settings\CL\My Documents\My Pictures\Product training 6-5-10\From Washington Post.gif"/>
          <p:cNvPicPr>
            <a:picLocks noChangeAspect="1" noChangeArrowheads="1"/>
          </p:cNvPicPr>
          <p:nvPr/>
        </p:nvPicPr>
        <p:blipFill>
          <a:blip r:embed="rId10" cstate="print"/>
          <a:srcRect/>
          <a:stretch>
            <a:fillRect/>
          </a:stretch>
        </p:blipFill>
        <p:spPr bwMode="auto">
          <a:xfrm>
            <a:off x="1600201" y="533400"/>
            <a:ext cx="5905500" cy="914400"/>
          </a:xfrm>
          <a:prstGeom prst="rect">
            <a:avLst/>
          </a:prstGeom>
          <a:noFill/>
        </p:spPr>
      </p:pic>
      <p:pic>
        <p:nvPicPr>
          <p:cNvPr id="2053" name="Picture 5" descr="C:\Documents and Settings\CL\My Documents\My Pictures\Product training 6-5-10\pinksanders.jpg"/>
          <p:cNvPicPr>
            <a:picLocks noChangeAspect="1" noChangeArrowheads="1"/>
          </p:cNvPicPr>
          <p:nvPr/>
        </p:nvPicPr>
        <p:blipFill>
          <a:blip r:embed="rId11" cstate="print"/>
          <a:srcRect/>
          <a:stretch>
            <a:fillRect/>
          </a:stretch>
        </p:blipFill>
        <p:spPr bwMode="auto">
          <a:xfrm>
            <a:off x="5334000" y="4191000"/>
            <a:ext cx="3048000" cy="2286000"/>
          </a:xfrm>
          <a:prstGeom prst="rect">
            <a:avLst/>
          </a:prstGeom>
          <a:noFill/>
        </p:spPr>
      </p:pic>
    </p:spTree>
    <p:extLst>
      <p:ext uri="{BB962C8B-B14F-4D97-AF65-F5344CB8AC3E}">
        <p14:creationId xmlns:p14="http://schemas.microsoft.com/office/powerpoint/2010/main" val="317620094"/>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fontScale="90000"/>
          </a:bodyPr>
          <a:lstStyle/>
          <a:p>
            <a:r>
              <a:rPr lang="en-US" dirty="0" smtClean="0"/>
              <a:t>Where is going </a:t>
            </a:r>
            <a:r>
              <a:rPr lang="en-US" b="1" u="sng" dirty="0" smtClean="0">
                <a:solidFill>
                  <a:srgbClr val="92D050"/>
                </a:solidFill>
              </a:rPr>
              <a:t>GREEN</a:t>
            </a:r>
            <a:r>
              <a:rPr lang="en-US" b="1" dirty="0" smtClean="0">
                <a:solidFill>
                  <a:srgbClr val="92D050"/>
                </a:solidFill>
              </a:rPr>
              <a:t>,</a:t>
            </a:r>
            <a:r>
              <a:rPr lang="en-US" dirty="0" smtClean="0"/>
              <a:t> really </a:t>
            </a:r>
            <a:r>
              <a:rPr lang="en-US" i="1" u="sng" dirty="0" smtClean="0"/>
              <a:t>going</a:t>
            </a:r>
            <a:r>
              <a:rPr lang="en-US" dirty="0" smtClean="0"/>
              <a:t>??</a:t>
            </a:r>
            <a:endParaRPr lang="en-US" dirty="0"/>
          </a:p>
        </p:txBody>
      </p:sp>
      <p:pic>
        <p:nvPicPr>
          <p:cNvPr id="1026" name="Picture 2" descr="H:\Images for Powerpoint\Green corn plastics0001.jpg"/>
          <p:cNvPicPr>
            <a:picLocks noGrp="1" noChangeAspect="1" noChangeArrowheads="1"/>
          </p:cNvPicPr>
          <p:nvPr>
            <p:ph idx="1"/>
          </p:nvPr>
        </p:nvPicPr>
        <p:blipFill>
          <a:blip r:embed="rId3" cstate="print"/>
          <a:stretch>
            <a:fillRect/>
          </a:stretch>
        </p:blipFill>
        <p:spPr bwMode="auto">
          <a:xfrm>
            <a:off x="1828800" y="990600"/>
            <a:ext cx="5334001" cy="5791200"/>
          </a:xfrm>
          <a:prstGeom prst="rect">
            <a:avLst/>
          </a:prstGeom>
          <a:noFill/>
        </p:spPr>
      </p:pic>
    </p:spTree>
    <p:extLst>
      <p:ext uri="{BB962C8B-B14F-4D97-AF65-F5344CB8AC3E}">
        <p14:creationId xmlns:p14="http://schemas.microsoft.com/office/powerpoint/2010/main" val="2081946421"/>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spect">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pex">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Aspect</Template>
  <TotalTime>5639</TotalTime>
  <Words>1807</Words>
  <Application>Microsoft Macintosh PowerPoint</Application>
  <PresentationFormat>On-screen Show (4:3)</PresentationFormat>
  <Paragraphs>351</Paragraphs>
  <Slides>49</Slides>
  <Notes>7</Notes>
  <HiddenSlides>0</HiddenSlides>
  <MMClips>0</MMClips>
  <ScaleCrop>false</ScaleCrop>
  <HeadingPairs>
    <vt:vector size="4" baseType="variant">
      <vt:variant>
        <vt:lpstr>Theme</vt:lpstr>
      </vt:variant>
      <vt:variant>
        <vt:i4>3</vt:i4>
      </vt:variant>
      <vt:variant>
        <vt:lpstr>Slide Titles</vt:lpstr>
      </vt:variant>
      <vt:variant>
        <vt:i4>49</vt:i4>
      </vt:variant>
    </vt:vector>
  </HeadingPairs>
  <TitlesOfParts>
    <vt:vector size="52" baseType="lpstr">
      <vt:lpstr>Aspect</vt:lpstr>
      <vt:lpstr>Office Theme</vt:lpstr>
      <vt:lpstr>Apex</vt:lpstr>
      <vt:lpstr>The Whys and the Wherefores:  MARKET AMERICA  PRODUCT TRAINING</vt:lpstr>
      <vt:lpstr>Product knowledge: What will help you develop a retail business?</vt:lpstr>
      <vt:lpstr>PowerPoint Presentation</vt:lpstr>
      <vt:lpstr>PowerPoint Presentation</vt:lpstr>
      <vt:lpstr>PowerPoint Presentation</vt:lpstr>
      <vt:lpstr>PowerPoint Presentation</vt:lpstr>
      <vt:lpstr>PowerPoint Presentation</vt:lpstr>
      <vt:lpstr>PowerPoint Presentation</vt:lpstr>
      <vt:lpstr>Where is going GREEN, really going??</vt:lpstr>
      <vt:lpstr>Product knowledge: What will help you develop a retail business?</vt:lpstr>
      <vt:lpstr> Conversational marketing What we can do to change perception at a Grassroots level  </vt:lpstr>
      <vt:lpstr>Conversational Marketing </vt:lpstr>
      <vt:lpstr>Stepping Stones along the Path to Wellbeing…………</vt:lpstr>
      <vt:lpstr>Natural Health &amp; Nutrition   Take charge of your own Well-being…   If not you, then WHO do you trust to do 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Health &amp; Nutrition </dc:title>
  <dc:creator>Bunkie</dc:creator>
  <cp:lastModifiedBy>karis tang</cp:lastModifiedBy>
  <cp:revision>280</cp:revision>
  <dcterms:created xsi:type="dcterms:W3CDTF">2011-07-25T01:32:56Z</dcterms:created>
  <dcterms:modified xsi:type="dcterms:W3CDTF">2011-09-14T20:17:21Z</dcterms:modified>
</cp:coreProperties>
</file>